
<file path=[Content_Types].xml><?xml version="1.0" encoding="utf-8"?>
<Types xmlns="http://schemas.openxmlformats.org/package/2006/content-types">
  <Default Extension="xml" ContentType="application/xml"/>
  <Default Extension="doc" ContentType="application/msword"/>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6" r:id="rId2"/>
    <p:sldId id="284" r:id="rId3"/>
    <p:sldId id="281" r:id="rId4"/>
    <p:sldId id="280" r:id="rId5"/>
    <p:sldId id="259" r:id="rId6"/>
    <p:sldId id="275" r:id="rId7"/>
    <p:sldId id="268" r:id="rId8"/>
    <p:sldId id="278" r:id="rId9"/>
    <p:sldId id="257" r:id="rId10"/>
    <p:sldId id="283" r:id="rId11"/>
    <p:sldId id="258" r:id="rId12"/>
    <p:sldId id="260" r:id="rId13"/>
    <p:sldId id="266" r:id="rId14"/>
    <p:sldId id="262" r:id="rId15"/>
    <p:sldId id="261" r:id="rId16"/>
    <p:sldId id="263" r:id="rId17"/>
    <p:sldId id="264" r:id="rId18"/>
    <p:sldId id="276" r:id="rId19"/>
    <p:sldId id="277" r:id="rId20"/>
    <p:sldId id="270" r:id="rId21"/>
    <p:sldId id="271" r:id="rId22"/>
    <p:sldId id="265" r:id="rId23"/>
    <p:sldId id="273" r:id="rId24"/>
    <p:sldId id="274" r:id="rId25"/>
    <p:sldId id="27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976"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3630E7-AE12-4510-8981-22EFEB3D19B6}" type="datetimeFigureOut">
              <a:rPr lang="en-US" smtClean="0"/>
              <a:t>10/24/15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D6B8E2-0765-45F5-8325-7C62728BA1A0}" type="slidenum">
              <a:rPr lang="en-US" smtClean="0"/>
              <a:t>‹#›</a:t>
            </a:fld>
            <a:endParaRPr lang="en-US"/>
          </a:p>
        </p:txBody>
      </p:sp>
    </p:spTree>
    <p:extLst>
      <p:ext uri="{BB962C8B-B14F-4D97-AF65-F5344CB8AC3E}">
        <p14:creationId xmlns:p14="http://schemas.microsoft.com/office/powerpoint/2010/main" val="2513297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Memoir not your life’s story – the story of your life.</a:t>
            </a:r>
            <a:endParaRPr lang="en-US" dirty="0"/>
          </a:p>
        </p:txBody>
      </p:sp>
      <p:sp>
        <p:nvSpPr>
          <p:cNvPr id="4" name="Slide Number Placeholder 3"/>
          <p:cNvSpPr>
            <a:spLocks noGrp="1"/>
          </p:cNvSpPr>
          <p:nvPr>
            <p:ph type="sldNum" sz="quarter" idx="10"/>
          </p:nvPr>
        </p:nvSpPr>
        <p:spPr/>
        <p:txBody>
          <a:bodyPr/>
          <a:lstStyle/>
          <a:p>
            <a:fld id="{9AD6B8E2-0765-45F5-8325-7C62728BA1A0}" type="slidenum">
              <a:rPr lang="en-US" smtClean="0"/>
              <a:t>5</a:t>
            </a:fld>
            <a:endParaRPr lang="en-US"/>
          </a:p>
        </p:txBody>
      </p:sp>
    </p:spTree>
    <p:extLst>
      <p:ext uri="{BB962C8B-B14F-4D97-AF65-F5344CB8AC3E}">
        <p14:creationId xmlns:p14="http://schemas.microsoft.com/office/powerpoint/2010/main" val="170110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Romanticize</a:t>
            </a:r>
            <a:r>
              <a:rPr lang="en-US" baseline="0" dirty="0" smtClean="0"/>
              <a:t> – not all </a:t>
            </a:r>
            <a:r>
              <a:rPr lang="en-US" baseline="0" dirty="0" err="1" smtClean="0"/>
              <a:t>Schindlers</a:t>
            </a:r>
            <a:r>
              <a:rPr lang="en-US" baseline="0" dirty="0" smtClean="0"/>
              <a:t>; not too much gore- develops cynics</a:t>
            </a:r>
            <a:endParaRPr lang="en-US" dirty="0"/>
          </a:p>
        </p:txBody>
      </p:sp>
      <p:sp>
        <p:nvSpPr>
          <p:cNvPr id="4" name="Slide Number Placeholder 3"/>
          <p:cNvSpPr>
            <a:spLocks noGrp="1"/>
          </p:cNvSpPr>
          <p:nvPr>
            <p:ph type="sldNum" sz="quarter" idx="10"/>
          </p:nvPr>
        </p:nvSpPr>
        <p:spPr/>
        <p:txBody>
          <a:bodyPr/>
          <a:lstStyle/>
          <a:p>
            <a:fld id="{9AD6B8E2-0765-45F5-8325-7C62728BA1A0}" type="slidenum">
              <a:rPr lang="en-US" smtClean="0"/>
              <a:t>6</a:t>
            </a:fld>
            <a:endParaRPr lang="en-US"/>
          </a:p>
        </p:txBody>
      </p:sp>
    </p:spTree>
    <p:extLst>
      <p:ext uri="{BB962C8B-B14F-4D97-AF65-F5344CB8AC3E}">
        <p14:creationId xmlns:p14="http://schemas.microsoft.com/office/powerpoint/2010/main" val="484401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Over the course of the next ten years, I gathered and researched more than sixty diaries written</a:t>
            </a:r>
          </a:p>
          <a:p>
            <a:r>
              <a:rPr lang="en-US" sz="1200" kern="1200" baseline="0" dirty="0" smtClean="0">
                <a:solidFill>
                  <a:schemeClr val="tx1"/>
                </a:solidFill>
                <a:latin typeface="+mn-lt"/>
                <a:ea typeface="+mn-ea"/>
                <a:cs typeface="+mn-cs"/>
              </a:rPr>
              <a:t>by young people in occupied Europe. These writings capture the experience of young people</a:t>
            </a:r>
          </a:p>
          <a:p>
            <a:r>
              <a:rPr lang="en-US" sz="1200" kern="1200" baseline="0" dirty="0" smtClean="0">
                <a:solidFill>
                  <a:schemeClr val="tx1"/>
                </a:solidFill>
                <a:latin typeface="+mn-lt"/>
                <a:ea typeface="+mn-ea"/>
                <a:cs typeface="+mn-cs"/>
              </a:rPr>
              <a:t>from the inside—not as the Nazis decreed it, not as observers witnessed it, not as historians</a:t>
            </a:r>
          </a:p>
          <a:p>
            <a:r>
              <a:rPr lang="en-US" sz="1200" kern="1200" baseline="0" dirty="0" smtClean="0">
                <a:solidFill>
                  <a:schemeClr val="tx1"/>
                </a:solidFill>
                <a:latin typeface="+mn-lt"/>
                <a:ea typeface="+mn-ea"/>
                <a:cs typeface="+mn-cs"/>
              </a:rPr>
              <a:t>made sense of it after events occurred. They are records written without knowledge of the</a:t>
            </a:r>
          </a:p>
          <a:p>
            <a:r>
              <a:rPr lang="en-US" sz="1200" kern="1200" baseline="0" dirty="0" smtClean="0">
                <a:solidFill>
                  <a:schemeClr val="tx1"/>
                </a:solidFill>
                <a:latin typeface="+mn-lt"/>
                <a:ea typeface="+mn-ea"/>
                <a:cs typeface="+mn-cs"/>
              </a:rPr>
              <a:t>outcome, as young people traveled through their daily lives, observing and recording as they did.</a:t>
            </a:r>
          </a:p>
          <a:p>
            <a:r>
              <a:rPr lang="en-US" sz="1200" kern="1200" baseline="0" dirty="0" smtClean="0">
                <a:solidFill>
                  <a:schemeClr val="tx1"/>
                </a:solidFill>
                <a:latin typeface="+mn-lt"/>
                <a:ea typeface="+mn-ea"/>
                <a:cs typeface="+mn-cs"/>
              </a:rPr>
              <a:t>We, as historians, teachers, and students, mine them for historical information and find it in the</a:t>
            </a:r>
          </a:p>
          <a:p>
            <a:r>
              <a:rPr lang="en-US" sz="1200" kern="1200" baseline="0" dirty="0" smtClean="0">
                <a:solidFill>
                  <a:schemeClr val="tx1"/>
                </a:solidFill>
                <a:latin typeface="+mn-lt"/>
                <a:ea typeface="+mn-ea"/>
                <a:cs typeface="+mn-cs"/>
              </a:rPr>
              <a:t>details. What did people eat? How did they communicate? What were their concerns? What were</a:t>
            </a:r>
          </a:p>
          <a:p>
            <a:r>
              <a:rPr lang="en-US" sz="1200" kern="1200" baseline="0" dirty="0" smtClean="0">
                <a:solidFill>
                  <a:schemeClr val="tx1"/>
                </a:solidFill>
                <a:latin typeface="+mn-lt"/>
                <a:ea typeface="+mn-ea"/>
                <a:cs typeface="+mn-cs"/>
              </a:rPr>
              <a:t>their reprieves and joys? What surprises of daily life are contained within that we might not</a:t>
            </a:r>
          </a:p>
          <a:p>
            <a:r>
              <a:rPr lang="en-US" sz="1200" kern="1200" baseline="0" dirty="0" smtClean="0">
                <a:solidFill>
                  <a:schemeClr val="tx1"/>
                </a:solidFill>
                <a:latin typeface="+mn-lt"/>
                <a:ea typeface="+mn-ea"/>
                <a:cs typeface="+mn-cs"/>
              </a:rPr>
              <a:t>assume or imagine from our perspective 60 years or more into the future?</a:t>
            </a:r>
            <a:endParaRPr lang="en-US" dirty="0"/>
          </a:p>
        </p:txBody>
      </p:sp>
      <p:sp>
        <p:nvSpPr>
          <p:cNvPr id="4" name="Slide Number Placeholder 3"/>
          <p:cNvSpPr>
            <a:spLocks noGrp="1"/>
          </p:cNvSpPr>
          <p:nvPr>
            <p:ph type="sldNum" sz="quarter" idx="10"/>
          </p:nvPr>
        </p:nvSpPr>
        <p:spPr/>
        <p:txBody>
          <a:bodyPr/>
          <a:lstStyle/>
          <a:p>
            <a:fld id="{12064CF6-4A71-47D1-96EB-8F6078503A43}"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Exile – legal</a:t>
            </a:r>
            <a:r>
              <a:rPr lang="en-US" baseline="0" dirty="0" smtClean="0"/>
              <a:t> (dealing with bureaucracy)and illegal (physical dangers, risks, fear)</a:t>
            </a:r>
          </a:p>
          <a:p>
            <a:r>
              <a:rPr lang="en-US" baseline="0" dirty="0" smtClean="0"/>
              <a:t>Hiding – in the open with false identity, the Franks, </a:t>
            </a:r>
            <a:r>
              <a:rPr lang="en-US" baseline="0" dirty="0" err="1" smtClean="0"/>
              <a:t>Ephriam</a:t>
            </a:r>
            <a:r>
              <a:rPr lang="en-US" baseline="0" dirty="0" smtClean="0"/>
              <a:t> </a:t>
            </a:r>
            <a:r>
              <a:rPr lang="en-US" baseline="0" dirty="0" err="1" smtClean="0"/>
              <a:t>Shtenkler</a:t>
            </a:r>
            <a:r>
              <a:rPr lang="en-US" baseline="0" dirty="0" smtClean="0"/>
              <a:t> in a cupboard</a:t>
            </a:r>
          </a:p>
          <a:p>
            <a:r>
              <a:rPr lang="en-US" baseline="0" dirty="0" smtClean="0"/>
              <a:t>Ghetto life – majority of diaries were written in the ghettos of Europe</a:t>
            </a:r>
            <a:endParaRPr lang="en-US" dirty="0"/>
          </a:p>
        </p:txBody>
      </p:sp>
      <p:sp>
        <p:nvSpPr>
          <p:cNvPr id="4" name="Slide Number Placeholder 3"/>
          <p:cNvSpPr>
            <a:spLocks noGrp="1"/>
          </p:cNvSpPr>
          <p:nvPr>
            <p:ph type="sldNum" sz="quarter" idx="10"/>
          </p:nvPr>
        </p:nvSpPr>
        <p:spPr/>
        <p:txBody>
          <a:bodyPr/>
          <a:lstStyle/>
          <a:p>
            <a:fld id="{9AD6B8E2-0765-45F5-8325-7C62728BA1A0}" type="slidenum">
              <a:rPr lang="en-US" smtClean="0"/>
              <a:t>9</a:t>
            </a:fld>
            <a:endParaRPr lang="en-US"/>
          </a:p>
        </p:txBody>
      </p:sp>
    </p:spTree>
    <p:extLst>
      <p:ext uri="{BB962C8B-B14F-4D97-AF65-F5344CB8AC3E}">
        <p14:creationId xmlns:p14="http://schemas.microsoft.com/office/powerpoint/2010/main" val="3189334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historians</a:t>
            </a:r>
            <a:r>
              <a:rPr lang="en-US" baseline="0" dirty="0" smtClean="0"/>
              <a:t> but eyewitnesses to history.</a:t>
            </a:r>
            <a:endParaRPr lang="en-US" dirty="0"/>
          </a:p>
        </p:txBody>
      </p:sp>
      <p:sp>
        <p:nvSpPr>
          <p:cNvPr id="4" name="Slide Number Placeholder 3"/>
          <p:cNvSpPr>
            <a:spLocks noGrp="1"/>
          </p:cNvSpPr>
          <p:nvPr>
            <p:ph type="sldNum" sz="quarter" idx="10"/>
          </p:nvPr>
        </p:nvSpPr>
        <p:spPr/>
        <p:txBody>
          <a:bodyPr/>
          <a:lstStyle/>
          <a:p>
            <a:fld id="{9AD6B8E2-0765-45F5-8325-7C62728BA1A0}" type="slidenum">
              <a:rPr lang="en-US" smtClean="0"/>
              <a:t>12</a:t>
            </a:fld>
            <a:endParaRPr lang="en-US"/>
          </a:p>
        </p:txBody>
      </p:sp>
    </p:spTree>
    <p:extLst>
      <p:ext uri="{BB962C8B-B14F-4D97-AF65-F5344CB8AC3E}">
        <p14:creationId xmlns:p14="http://schemas.microsoft.com/office/powerpoint/2010/main" val="2758590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researchers have cataloged some 42,500 Nazi ghettos and camps throughout Europe.</a:t>
            </a:r>
            <a:endParaRPr lang="en-US"/>
          </a:p>
        </p:txBody>
      </p:sp>
      <p:sp>
        <p:nvSpPr>
          <p:cNvPr id="4" name="Slide Number Placeholder 3"/>
          <p:cNvSpPr>
            <a:spLocks noGrp="1"/>
          </p:cNvSpPr>
          <p:nvPr>
            <p:ph type="sldNum" sz="quarter" idx="10"/>
          </p:nvPr>
        </p:nvSpPr>
        <p:spPr/>
        <p:txBody>
          <a:bodyPr/>
          <a:lstStyle/>
          <a:p>
            <a:fld id="{9AD6B8E2-0765-45F5-8325-7C62728BA1A0}" type="slidenum">
              <a:rPr lang="en-US" smtClean="0"/>
              <a:t>21</a:t>
            </a:fld>
            <a:endParaRPr lang="en-US"/>
          </a:p>
        </p:txBody>
      </p:sp>
    </p:spTree>
    <p:extLst>
      <p:ext uri="{BB962C8B-B14F-4D97-AF65-F5344CB8AC3E}">
        <p14:creationId xmlns:p14="http://schemas.microsoft.com/office/powerpoint/2010/main" val="278114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11A5033-DE68-4659-827B-D76972ECA7EC}" type="datetimeFigureOut">
              <a:rPr lang="en-US" smtClean="0"/>
              <a:t>10/24/15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D4D37E8-EA8D-4A93-B082-BB6DC2A732F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1A5033-DE68-4659-827B-D76972ECA7EC}" type="datetimeFigureOut">
              <a:rPr lang="en-US" smtClean="0"/>
              <a:t>10/24/15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D37E8-EA8D-4A93-B082-BB6DC2A732F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1A5033-DE68-4659-827B-D76972ECA7EC}" type="datetimeFigureOut">
              <a:rPr lang="en-US" smtClean="0"/>
              <a:t>10/24/15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D37E8-EA8D-4A93-B082-BB6DC2A732F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1A5033-DE68-4659-827B-D76972ECA7EC}" type="datetimeFigureOut">
              <a:rPr lang="en-US" smtClean="0"/>
              <a:t>10/24/15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D37E8-EA8D-4A93-B082-BB6DC2A732F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1A5033-DE68-4659-827B-D76972ECA7EC}" type="datetimeFigureOut">
              <a:rPr lang="en-US" smtClean="0"/>
              <a:t>10/24/15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D37E8-EA8D-4A93-B082-BB6DC2A732F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1A5033-DE68-4659-827B-D76972ECA7EC}" type="datetimeFigureOut">
              <a:rPr lang="en-US" smtClean="0"/>
              <a:t>10/24/15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D37E8-EA8D-4A93-B082-BB6DC2A732F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11A5033-DE68-4659-827B-D76972ECA7EC}" type="datetimeFigureOut">
              <a:rPr lang="en-US" smtClean="0"/>
              <a:t>10/24/15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D37E8-EA8D-4A93-B082-BB6DC2A732F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11A5033-DE68-4659-827B-D76972ECA7EC}" type="datetimeFigureOut">
              <a:rPr lang="en-US" smtClean="0"/>
              <a:t>10/24/15</a:t>
            </a:fld>
            <a:endParaRPr lang="en-US"/>
          </a:p>
        </p:txBody>
      </p:sp>
      <p:sp>
        <p:nvSpPr>
          <p:cNvPr id="8" name="Slide Number Placeholder 7"/>
          <p:cNvSpPr>
            <a:spLocks noGrp="1"/>
          </p:cNvSpPr>
          <p:nvPr>
            <p:ph type="sldNum" sz="quarter" idx="11"/>
          </p:nvPr>
        </p:nvSpPr>
        <p:spPr/>
        <p:txBody>
          <a:bodyPr/>
          <a:lstStyle/>
          <a:p>
            <a:fld id="{1D4D37E8-EA8D-4A93-B082-BB6DC2A732F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A5033-DE68-4659-827B-D76972ECA7EC}" type="datetimeFigureOut">
              <a:rPr lang="en-US" smtClean="0"/>
              <a:t>10/24/15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4D37E8-EA8D-4A93-B082-BB6DC2A732F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1A5033-DE68-4659-827B-D76972ECA7EC}" type="datetimeFigureOut">
              <a:rPr lang="en-US" smtClean="0"/>
              <a:t>10/24/15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1D4D37E8-EA8D-4A93-B082-BB6DC2A732F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811A5033-DE68-4659-827B-D76972ECA7EC}" type="datetimeFigureOut">
              <a:rPr lang="en-US" smtClean="0"/>
              <a:t>10/24/15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D37E8-EA8D-4A93-B082-BB6DC2A732F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11A5033-DE68-4659-827B-D76972ECA7EC}" type="datetimeFigureOut">
              <a:rPr lang="en-US" smtClean="0"/>
              <a:t>10/24/15</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D4D37E8-EA8D-4A93-B082-BB6DC2A732F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exandrazapruder.com/pdf/zapruder-fhao-teachers-guide.pdf" TargetMode="Externa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3.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ghetto.galim.org.il/eng/street.html" TargetMode="External"/><Relationship Id="rId3"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yadvashem.org/yv/en/education/learning_environments/remember_faces.asp"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ushmm.org/confront-antisemitism/antisemitism-podcast/gerda-weissmann-klein" TargetMode="External"/><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 y="2286000"/>
            <a:ext cx="6480048" cy="4343400"/>
          </a:xfrm>
        </p:spPr>
        <p:txBody>
          <a:bodyPr/>
          <a:lstStyle/>
          <a:p>
            <a:r>
              <a:rPr lang="en-US" dirty="0" smtClean="0"/>
              <a:t>DIARIES IN HOLOCAUST STUDY</a:t>
            </a:r>
            <a:br>
              <a:rPr lang="en-US" dirty="0" smtClean="0"/>
            </a:br>
            <a:r>
              <a:rPr lang="en-US" sz="2400" dirty="0" err="1" smtClean="0"/>
              <a:t>Doane</a:t>
            </a:r>
            <a:r>
              <a:rPr lang="en-US" sz="2400" dirty="0" smtClean="0"/>
              <a:t> College</a:t>
            </a:r>
            <a:br>
              <a:rPr lang="en-US" sz="2400" dirty="0" smtClean="0"/>
            </a:br>
            <a:r>
              <a:rPr lang="en-US" sz="2400" dirty="0" smtClean="0"/>
              <a:t>October 25 -26, 2015</a:t>
            </a:r>
            <a:endParaRPr lang="en-US" sz="2400" dirty="0"/>
          </a:p>
        </p:txBody>
      </p:sp>
      <p:sp>
        <p:nvSpPr>
          <p:cNvPr id="3" name="Subtitle 2"/>
          <p:cNvSpPr>
            <a:spLocks noGrp="1"/>
          </p:cNvSpPr>
          <p:nvPr>
            <p:ph type="subTitle" idx="1"/>
          </p:nvPr>
        </p:nvSpPr>
        <p:spPr>
          <a:xfrm>
            <a:off x="457200" y="457200"/>
            <a:ext cx="6480048" cy="1752600"/>
          </a:xfrm>
        </p:spPr>
        <p:txBody>
          <a:bodyPr/>
          <a:lstStyle/>
          <a:p>
            <a:r>
              <a:rPr lang="en-US" dirty="0" smtClean="0"/>
              <a:t>PIECING TOGETHER A VIEW OF WHAT HAPPENED DURING THE HOLOCAUST</a:t>
            </a:r>
            <a:endParaRPr lang="en-US" dirty="0"/>
          </a:p>
        </p:txBody>
      </p:sp>
      <p:pic>
        <p:nvPicPr>
          <p:cNvPr id="1026" name="Picture 2" descr="I:\Logos, Labels,Cards &amp; Forms\logos\NEHolocaustEd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210002"/>
            <a:ext cx="2870199" cy="12557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Logos, Labels,Cards &amp; Forms\logos\IHE logo 9.2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4275" y="5181600"/>
            <a:ext cx="2346325" cy="1312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2985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458425934"/>
              </p:ext>
            </p:extLst>
          </p:nvPr>
        </p:nvGraphicFramePr>
        <p:xfrm>
          <a:off x="1828800" y="254000"/>
          <a:ext cx="5486400" cy="6350000"/>
        </p:xfrm>
        <a:graphic>
          <a:graphicData uri="http://schemas.openxmlformats.org/presentationml/2006/ole">
            <mc:AlternateContent xmlns:mc="http://schemas.openxmlformats.org/markup-compatibility/2006">
              <mc:Choice xmlns:v="urn:schemas-microsoft-com:vml" Requires="v">
                <p:oleObj spid="_x0000_s2054" name="Document" r:id="rId3" imgW="5486400" imgH="6350000" progId="Word.Document.12">
                  <p:embed/>
                </p:oleObj>
              </mc:Choice>
              <mc:Fallback>
                <p:oleObj name="Document" r:id="rId3" imgW="5486400" imgH="6350000" progId="Word.Document.12">
                  <p:embed/>
                  <p:pic>
                    <p:nvPicPr>
                      <p:cNvPr id="0" name=""/>
                      <p:cNvPicPr/>
                      <p:nvPr/>
                    </p:nvPicPr>
                    <p:blipFill>
                      <a:blip r:embed="rId4"/>
                      <a:stretch>
                        <a:fillRect/>
                      </a:stretch>
                    </p:blipFill>
                    <p:spPr>
                      <a:xfrm>
                        <a:off x="1828800" y="254000"/>
                        <a:ext cx="5486400" cy="6350000"/>
                      </a:xfrm>
                      <a:prstGeom prst="rect">
                        <a:avLst/>
                      </a:prstGeom>
                    </p:spPr>
                  </p:pic>
                </p:oleObj>
              </mc:Fallback>
            </mc:AlternateContent>
          </a:graphicData>
        </a:graphic>
      </p:graphicFrame>
    </p:spTree>
    <p:extLst>
      <p:ext uri="{BB962C8B-B14F-4D97-AF65-F5344CB8AC3E}">
        <p14:creationId xmlns:p14="http://schemas.microsoft.com/office/powerpoint/2010/main" val="3331758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DIARISTS ARE NOT HISTORIANS</a:t>
            </a:r>
            <a:endParaRPr lang="en-US" dirty="0"/>
          </a:p>
        </p:txBody>
      </p:sp>
      <p:sp>
        <p:nvSpPr>
          <p:cNvPr id="5" name="Text Placeholder 4"/>
          <p:cNvSpPr>
            <a:spLocks noGrp="1"/>
          </p:cNvSpPr>
          <p:nvPr>
            <p:ph type="body" idx="1"/>
          </p:nvPr>
        </p:nvSpPr>
        <p:spPr/>
        <p:txBody>
          <a:bodyPr>
            <a:normAutofit fontScale="85000" lnSpcReduction="20000"/>
          </a:bodyPr>
          <a:lstStyle/>
          <a:p>
            <a:r>
              <a:rPr lang="en-US" dirty="0" smtClean="0"/>
              <a:t>INSIGHTFUL, DETAILED, COMPLEX AND CONTRADICTORY</a:t>
            </a:r>
            <a:endParaRPr lang="en-US" dirty="0"/>
          </a:p>
        </p:txBody>
      </p:sp>
      <p:sp>
        <p:nvSpPr>
          <p:cNvPr id="7" name="Text Placeholder 6"/>
          <p:cNvSpPr>
            <a:spLocks noGrp="1"/>
          </p:cNvSpPr>
          <p:nvPr>
            <p:ph type="body" sz="half" idx="3"/>
          </p:nvPr>
        </p:nvSpPr>
        <p:spPr/>
        <p:txBody>
          <a:bodyPr/>
          <a:lstStyle/>
          <a:p>
            <a:endParaRPr lang="en-US" dirty="0"/>
          </a:p>
        </p:txBody>
      </p:sp>
      <p:sp>
        <p:nvSpPr>
          <p:cNvPr id="6" name="Content Placeholder 5"/>
          <p:cNvSpPr>
            <a:spLocks noGrp="1"/>
          </p:cNvSpPr>
          <p:nvPr>
            <p:ph sz="quarter" idx="2"/>
          </p:nvPr>
        </p:nvSpPr>
        <p:spPr/>
        <p:txBody>
          <a:bodyPr/>
          <a:lstStyle/>
          <a:p>
            <a:pPr marL="36576" indent="0">
              <a:buNone/>
            </a:pPr>
            <a:r>
              <a:rPr lang="en-US" dirty="0" smtClean="0"/>
              <a:t>A  GIVEN PLACE</a:t>
            </a:r>
          </a:p>
          <a:p>
            <a:pPr marL="36576" indent="0">
              <a:buNone/>
            </a:pPr>
            <a:endParaRPr lang="en-US" dirty="0" smtClean="0"/>
          </a:p>
          <a:p>
            <a:pPr marL="36576" indent="0">
              <a:buNone/>
            </a:pPr>
            <a:r>
              <a:rPr lang="en-US" dirty="0" smtClean="0"/>
              <a:t>A </a:t>
            </a:r>
            <a:r>
              <a:rPr lang="en-US" smtClean="0"/>
              <a:t>GIVEN TIME</a:t>
            </a:r>
          </a:p>
          <a:p>
            <a:pPr marL="36576" indent="0">
              <a:buNone/>
            </a:pPr>
            <a:endParaRPr lang="en-US" dirty="0" smtClean="0"/>
          </a:p>
          <a:p>
            <a:pPr marL="36576" indent="0">
              <a:buNone/>
            </a:pPr>
            <a:r>
              <a:rPr lang="en-US" dirty="0" smtClean="0"/>
              <a:t>IN A GIVEN SET OF CIRCUMSTANCES</a:t>
            </a:r>
            <a:endParaRPr lang="en-US" dirty="0"/>
          </a:p>
        </p:txBody>
      </p:sp>
      <p:pic>
        <p:nvPicPr>
          <p:cNvPr id="1026"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334000" y="1905000"/>
            <a:ext cx="2568304" cy="394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3769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APPROACHES TO DIARIES</a:t>
            </a:r>
            <a:endParaRPr lang="en-US" dirty="0"/>
          </a:p>
        </p:txBody>
      </p:sp>
      <p:sp>
        <p:nvSpPr>
          <p:cNvPr id="3" name="Content Placeholder 2"/>
          <p:cNvSpPr>
            <a:spLocks noGrp="1"/>
          </p:cNvSpPr>
          <p:nvPr>
            <p:ph idx="1"/>
          </p:nvPr>
        </p:nvSpPr>
        <p:spPr/>
        <p:txBody>
          <a:bodyPr/>
          <a:lstStyle/>
          <a:p>
            <a:r>
              <a:rPr lang="en-US" dirty="0" smtClean="0"/>
              <a:t>Historical</a:t>
            </a:r>
          </a:p>
          <a:p>
            <a:pPr lvl="1"/>
            <a:r>
              <a:rPr lang="en-US" dirty="0"/>
              <a:t>Look for answers to questions</a:t>
            </a:r>
          </a:p>
          <a:p>
            <a:pPr lvl="1"/>
            <a:r>
              <a:rPr lang="en-US" dirty="0"/>
              <a:t>Find common threads or </a:t>
            </a:r>
            <a:r>
              <a:rPr lang="en-US" dirty="0" smtClean="0"/>
              <a:t>themes</a:t>
            </a:r>
          </a:p>
          <a:p>
            <a:pPr lvl="1"/>
            <a:r>
              <a:rPr lang="en-US" dirty="0"/>
              <a:t>Not strictly accurate or historically </a:t>
            </a:r>
            <a:r>
              <a:rPr lang="en-US" dirty="0" smtClean="0"/>
              <a:t>objective</a:t>
            </a:r>
          </a:p>
          <a:p>
            <a:r>
              <a:rPr lang="en-US" dirty="0" smtClean="0"/>
              <a:t>Literary</a:t>
            </a:r>
          </a:p>
          <a:p>
            <a:pPr lvl="1"/>
            <a:r>
              <a:rPr lang="en-US" smtClean="0"/>
              <a:t>Genre/voice/purpose</a:t>
            </a:r>
            <a:endParaRPr lang="en-US" dirty="0" smtClean="0"/>
          </a:p>
          <a:p>
            <a:pPr lvl="1"/>
            <a:r>
              <a:rPr lang="en-US" dirty="0" smtClean="0"/>
              <a:t>Touch on the truths of human experience</a:t>
            </a:r>
          </a:p>
          <a:p>
            <a:pPr lvl="1"/>
            <a:r>
              <a:rPr lang="en-US" dirty="0" smtClean="0"/>
              <a:t>Writing was the quickest and best way to share his or her experiences.</a:t>
            </a:r>
          </a:p>
          <a:p>
            <a:pPr lvl="1"/>
            <a:endParaRPr lang="en-US" dirty="0" smtClean="0"/>
          </a:p>
        </p:txBody>
      </p:sp>
    </p:spTree>
    <p:extLst>
      <p:ext uri="{BB962C8B-B14F-4D97-AF65-F5344CB8AC3E}">
        <p14:creationId xmlns:p14="http://schemas.microsoft.com/office/powerpoint/2010/main" val="40156087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 THROUGH “WORLDS”</a:t>
            </a:r>
            <a:endParaRPr lang="en-US" dirty="0"/>
          </a:p>
        </p:txBody>
      </p:sp>
      <p:sp>
        <p:nvSpPr>
          <p:cNvPr id="3" name="Content Placeholder 2"/>
          <p:cNvSpPr>
            <a:spLocks noGrp="1"/>
          </p:cNvSpPr>
          <p:nvPr>
            <p:ph idx="1"/>
          </p:nvPr>
        </p:nvSpPr>
        <p:spPr/>
        <p:txBody>
          <a:bodyPr/>
          <a:lstStyle/>
          <a:p>
            <a:r>
              <a:rPr lang="en-US" dirty="0" smtClean="0"/>
              <a:t>Internal world – reflecting</a:t>
            </a:r>
          </a:p>
          <a:p>
            <a:pPr lvl="1"/>
            <a:r>
              <a:rPr lang="en-US" dirty="0" smtClean="0"/>
              <a:t>thoughts and feelings</a:t>
            </a:r>
          </a:p>
          <a:p>
            <a:r>
              <a:rPr lang="en-US" dirty="0" smtClean="0"/>
              <a:t>Immediate world – reporting</a:t>
            </a:r>
          </a:p>
          <a:p>
            <a:pPr lvl="1"/>
            <a:r>
              <a:rPr lang="en-US" dirty="0"/>
              <a:t>d</a:t>
            </a:r>
            <a:r>
              <a:rPr lang="en-US" dirty="0" smtClean="0"/>
              <a:t>etailing events</a:t>
            </a:r>
          </a:p>
          <a:p>
            <a:r>
              <a:rPr lang="en-US" dirty="0" smtClean="0"/>
              <a:t>External world – chronicling</a:t>
            </a:r>
          </a:p>
          <a:p>
            <a:pPr lvl="1"/>
            <a:r>
              <a:rPr lang="en-US" dirty="0"/>
              <a:t>a</a:t>
            </a:r>
            <a:r>
              <a:rPr lang="en-US" dirty="0" smtClean="0"/>
              <a:t>s it happened to their community</a:t>
            </a:r>
          </a:p>
          <a:p>
            <a:pPr marL="448056" lvl="1" indent="0">
              <a:buNone/>
            </a:pPr>
            <a:r>
              <a:rPr lang="en-US" dirty="0" smtClean="0"/>
              <a:t>		</a:t>
            </a:r>
          </a:p>
          <a:p>
            <a:pPr marL="448056" lvl="1" indent="0">
              <a:buNone/>
            </a:pPr>
            <a:r>
              <a:rPr lang="en-US" dirty="0"/>
              <a:t>	</a:t>
            </a:r>
            <a:r>
              <a:rPr lang="en-US" dirty="0" smtClean="0"/>
              <a:t>		</a:t>
            </a:r>
            <a:r>
              <a:rPr lang="en-US" sz="2000" dirty="0" smtClean="0"/>
              <a:t>ALEXANDRA ZAPRUDER</a:t>
            </a:r>
            <a:endParaRPr lang="en-US" sz="2000" dirty="0" smtClean="0"/>
          </a:p>
        </p:txBody>
      </p:sp>
    </p:spTree>
    <p:extLst>
      <p:ext uri="{BB962C8B-B14F-4D97-AF65-F5344CB8AC3E}">
        <p14:creationId xmlns:p14="http://schemas.microsoft.com/office/powerpoint/2010/main" val="18715774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WRITE?</a:t>
            </a:r>
            <a:endParaRPr lang="en-US" dirty="0"/>
          </a:p>
        </p:txBody>
      </p:sp>
      <p:sp>
        <p:nvSpPr>
          <p:cNvPr id="3" name="Content Placeholder 2"/>
          <p:cNvSpPr>
            <a:spLocks noGrp="1"/>
          </p:cNvSpPr>
          <p:nvPr>
            <p:ph idx="1"/>
          </p:nvPr>
        </p:nvSpPr>
        <p:spPr/>
        <p:txBody>
          <a:bodyPr>
            <a:normAutofit fontScale="92500"/>
          </a:bodyPr>
          <a:lstStyle/>
          <a:p>
            <a:r>
              <a:rPr lang="en-US" dirty="0" smtClean="0"/>
              <a:t>To “set things right”; to be accountable to oneself for time, conduct , or character</a:t>
            </a:r>
          </a:p>
          <a:p>
            <a:r>
              <a:rPr lang="en-US" dirty="0" smtClean="0"/>
              <a:t>To confide private thoughts or feelings</a:t>
            </a:r>
          </a:p>
          <a:p>
            <a:r>
              <a:rPr lang="en-US" dirty="0" smtClean="0"/>
              <a:t>For parents or loved ones, to feel closer to those far away</a:t>
            </a:r>
          </a:p>
          <a:p>
            <a:r>
              <a:rPr lang="en-US" dirty="0" smtClean="0"/>
              <a:t>Expressing despair about the purpose of writing, yet the need prevails</a:t>
            </a:r>
          </a:p>
          <a:p>
            <a:r>
              <a:rPr lang="en-US" dirty="0" smtClean="0"/>
              <a:t>For the public, as a testimony to those who were not there</a:t>
            </a:r>
            <a:endParaRPr lang="en-US" dirty="0"/>
          </a:p>
        </p:txBody>
      </p:sp>
    </p:spTree>
    <p:extLst>
      <p:ext uri="{BB962C8B-B14F-4D97-AF65-F5344CB8AC3E}">
        <p14:creationId xmlns:p14="http://schemas.microsoft.com/office/powerpoint/2010/main" val="29397149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guide for </a:t>
            </a:r>
            <a:r>
              <a:rPr lang="en-US" i="1" dirty="0" smtClean="0"/>
              <a:t>I’m Still Here</a:t>
            </a:r>
            <a:endParaRPr lang="en-US" i="1" dirty="0"/>
          </a:p>
        </p:txBody>
      </p:sp>
      <p:sp>
        <p:nvSpPr>
          <p:cNvPr id="4" name="Rectangle 3"/>
          <p:cNvSpPr/>
          <p:nvPr/>
        </p:nvSpPr>
        <p:spPr>
          <a:xfrm>
            <a:off x="762000" y="3105835"/>
            <a:ext cx="1828800" cy="369332"/>
          </a:xfrm>
          <a:prstGeom prst="rect">
            <a:avLst/>
          </a:prstGeom>
        </p:spPr>
        <p:txBody>
          <a:bodyPr wrap="square">
            <a:spAutoFit/>
          </a:bodyPr>
          <a:lstStyle/>
          <a:p>
            <a:r>
              <a:rPr lang="en-US" dirty="0" smtClean="0">
                <a:hlinkClick r:id="rId2"/>
              </a:rPr>
              <a:t>I’m Still here</a:t>
            </a:r>
            <a:endParaRPr lang="en-US" dirty="0"/>
          </a:p>
        </p:txBody>
      </p:sp>
      <p:sp>
        <p:nvSpPr>
          <p:cNvPr id="5" name="Content Placeholder 4"/>
          <p:cNvSpPr>
            <a:spLocks noGrp="1"/>
          </p:cNvSpPr>
          <p:nvPr>
            <p:ph idx="1"/>
          </p:nvPr>
        </p:nvSpPr>
        <p:spPr/>
        <p:txBody>
          <a:bodyPr/>
          <a:lstStyle/>
          <a:p>
            <a:endParaRPr lang="en-US"/>
          </a:p>
        </p:txBody>
      </p:sp>
      <p:pic>
        <p:nvPicPr>
          <p:cNvPr id="2052" name="Picture 4" descr="Still Here: Real Diaries Of Young People Who Lived During Th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667000"/>
            <a:ext cx="19716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0387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02167552"/>
              </p:ext>
            </p:extLst>
          </p:nvPr>
        </p:nvGraphicFramePr>
        <p:xfrm>
          <a:off x="457200" y="304800"/>
          <a:ext cx="8458201" cy="6248403"/>
        </p:xfrm>
        <a:graphic>
          <a:graphicData uri="http://schemas.openxmlformats.org/drawingml/2006/table">
            <a:tbl>
              <a:tblPr>
                <a:tableStyleId>{5C22544A-7EE6-4342-B048-85BDC9FD1C3A}</a:tableStyleId>
              </a:tblPr>
              <a:tblGrid>
                <a:gridCol w="1263421"/>
                <a:gridCol w="1528846"/>
                <a:gridCol w="1896903"/>
                <a:gridCol w="1900441"/>
                <a:gridCol w="1868590"/>
              </a:tblGrid>
              <a:tr h="460360">
                <a:tc>
                  <a:txBody>
                    <a:bodyPr/>
                    <a:lstStyle/>
                    <a:p>
                      <a:pPr algn="l" fontAlgn="b"/>
                      <a:r>
                        <a:rPr lang="en-US" sz="1000" u="none" strike="noStrike" dirty="0">
                          <a:effectLst/>
                        </a:rPr>
                        <a:t>DIARIST</a:t>
                      </a:r>
                      <a:endParaRPr lang="en-US" sz="1000" b="1" i="0" u="none" strike="noStrike" dirty="0">
                        <a:solidFill>
                          <a:srgbClr val="000000"/>
                        </a:solidFill>
                        <a:effectLst/>
                        <a:latin typeface="Calibri"/>
                      </a:endParaRPr>
                    </a:p>
                  </a:txBody>
                  <a:tcPr marL="8295" marR="8295" marT="8295" marB="0" anchor="b"/>
                </a:tc>
                <a:tc>
                  <a:txBody>
                    <a:bodyPr/>
                    <a:lstStyle/>
                    <a:p>
                      <a:pPr algn="l" fontAlgn="b"/>
                      <a:r>
                        <a:rPr lang="en-US" sz="1000" u="none" strike="noStrike">
                          <a:effectLst/>
                        </a:rPr>
                        <a:t>ENTRY DATE</a:t>
                      </a:r>
                      <a:endParaRPr lang="en-US" sz="1000" b="1" i="0" u="none" strike="noStrike">
                        <a:solidFill>
                          <a:srgbClr val="000000"/>
                        </a:solidFill>
                        <a:effectLst/>
                        <a:latin typeface="Calibri"/>
                      </a:endParaRPr>
                    </a:p>
                  </a:txBody>
                  <a:tcPr marL="8295" marR="8295" marT="8295" marB="0" anchor="b"/>
                </a:tc>
                <a:tc>
                  <a:txBody>
                    <a:bodyPr/>
                    <a:lstStyle/>
                    <a:p>
                      <a:pPr algn="l" fontAlgn="b"/>
                      <a:r>
                        <a:rPr lang="en-US" sz="1000" u="none" strike="noStrike" dirty="0">
                          <a:effectLst/>
                        </a:rPr>
                        <a:t>ENTRY </a:t>
                      </a:r>
                      <a:r>
                        <a:rPr lang="en-US" sz="1000" u="none" strike="noStrike" dirty="0" smtClean="0">
                          <a:effectLst/>
                        </a:rPr>
                        <a:t>SUBJECT</a:t>
                      </a:r>
                      <a:endParaRPr lang="en-US" sz="1000" b="1" i="0" u="none" strike="noStrike" dirty="0">
                        <a:solidFill>
                          <a:srgbClr val="000000"/>
                        </a:solidFill>
                        <a:effectLst/>
                        <a:latin typeface="Calibri"/>
                      </a:endParaRPr>
                    </a:p>
                  </a:txBody>
                  <a:tcPr marL="8295" marR="8295" marT="8295" marB="0" anchor="b"/>
                </a:tc>
                <a:tc>
                  <a:txBody>
                    <a:bodyPr/>
                    <a:lstStyle/>
                    <a:p>
                      <a:pPr algn="l" fontAlgn="b"/>
                      <a:r>
                        <a:rPr lang="en-US" sz="1000" u="none" strike="noStrike">
                          <a:effectLst/>
                        </a:rPr>
                        <a:t>WARTIME EXPERIENCE</a:t>
                      </a:r>
                      <a:endParaRPr lang="en-US" sz="1000" b="1" i="0" u="none" strike="noStrike">
                        <a:solidFill>
                          <a:srgbClr val="000000"/>
                        </a:solidFill>
                        <a:effectLst/>
                        <a:latin typeface="Calibri"/>
                      </a:endParaRPr>
                    </a:p>
                  </a:txBody>
                  <a:tcPr marL="8295" marR="8295" marT="8295" marB="0" anchor="b"/>
                </a:tc>
                <a:tc>
                  <a:txBody>
                    <a:bodyPr/>
                    <a:lstStyle/>
                    <a:p>
                      <a:pPr algn="l" fontAlgn="b"/>
                      <a:r>
                        <a:rPr lang="en-US" sz="1000" u="none" strike="noStrike">
                          <a:effectLst/>
                        </a:rPr>
                        <a:t>THEME/TOPIC</a:t>
                      </a:r>
                      <a:endParaRPr lang="en-US" sz="1000" b="1" i="0" u="none" strike="noStrike">
                        <a:solidFill>
                          <a:srgbClr val="000000"/>
                        </a:solidFill>
                        <a:effectLst/>
                        <a:latin typeface="Calibri"/>
                      </a:endParaRPr>
                    </a:p>
                  </a:txBody>
                  <a:tcPr marL="8295" marR="8295" marT="8295" marB="0" anchor="b"/>
                </a:tc>
              </a:tr>
              <a:tr h="217511">
                <a:tc>
                  <a:txBody>
                    <a:bodyPr/>
                    <a:lstStyle/>
                    <a:p>
                      <a:pPr algn="l" fontAlgn="b"/>
                      <a:endParaRPr lang="en-US"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r>
              <a:tr h="630075">
                <a:tc>
                  <a:txBody>
                    <a:bodyPr/>
                    <a:lstStyle/>
                    <a:p>
                      <a:pPr algn="l" fontAlgn="b"/>
                      <a:r>
                        <a:rPr lang="en-US" sz="1000" u="none" strike="noStrike">
                          <a:effectLst/>
                        </a:rPr>
                        <a:t>Klaus Langer</a:t>
                      </a:r>
                      <a:endParaRPr lang="en-US" sz="1000" b="0" i="0" u="none" strike="noStrike">
                        <a:solidFill>
                          <a:srgbClr val="000000"/>
                        </a:solidFill>
                        <a:effectLst/>
                        <a:latin typeface="Calibri"/>
                      </a:endParaRPr>
                    </a:p>
                  </a:txBody>
                  <a:tcPr marL="8295" marR="8295" marT="8295" marB="0" anchor="b"/>
                </a:tc>
                <a:tc>
                  <a:txBody>
                    <a:bodyPr/>
                    <a:lstStyle/>
                    <a:p>
                      <a:pPr algn="l" fontAlgn="b"/>
                      <a:r>
                        <a:rPr lang="da-DK" sz="1000" u="none" strike="noStrike">
                          <a:effectLst/>
                        </a:rPr>
                        <a:t>December 19, 1938 (page 24)</a:t>
                      </a:r>
                      <a:endParaRPr lang="da-DK" sz="1000" b="0" i="0" u="none" strike="noStrike">
                        <a:solidFill>
                          <a:srgbClr val="000000"/>
                        </a:solidFill>
                        <a:effectLst/>
                        <a:latin typeface="Calibri"/>
                      </a:endParaRPr>
                    </a:p>
                  </a:txBody>
                  <a:tcPr marL="8295" marR="8295" marT="8295" marB="0" anchor="b"/>
                </a:tc>
                <a:tc>
                  <a:txBody>
                    <a:bodyPr/>
                    <a:lstStyle/>
                    <a:p>
                      <a:pPr algn="l" fontAlgn="b"/>
                      <a:r>
                        <a:rPr lang="en-US" sz="1000" u="none" strike="noStrike">
                          <a:effectLst/>
                        </a:rPr>
                        <a:t>difficulties and obstacles in emigration from Germany</a:t>
                      </a:r>
                      <a:endParaRPr lang="en-US" sz="1000" b="0" i="0" u="none" strike="noStrike">
                        <a:solidFill>
                          <a:srgbClr val="000000"/>
                        </a:solidFill>
                        <a:effectLst/>
                        <a:latin typeface="Calibri"/>
                      </a:endParaRPr>
                    </a:p>
                  </a:txBody>
                  <a:tcPr marL="8295" marR="8295" marT="8295" marB="0" anchor="b"/>
                </a:tc>
                <a:tc>
                  <a:txBody>
                    <a:bodyPr/>
                    <a:lstStyle/>
                    <a:p>
                      <a:pPr algn="l" fontAlgn="b"/>
                      <a:r>
                        <a:rPr lang="en-US" sz="1000" u="none" strike="noStrike">
                          <a:effectLst/>
                        </a:rPr>
                        <a:t>refugee: legal emigration</a:t>
                      </a:r>
                      <a:endParaRPr lang="en-US" sz="1000" b="0" i="0" u="none" strike="noStrike">
                        <a:solidFill>
                          <a:srgbClr val="000000"/>
                        </a:solidFill>
                        <a:effectLst/>
                        <a:latin typeface="Calibri"/>
                      </a:endParaRPr>
                    </a:p>
                  </a:txBody>
                  <a:tcPr marL="8295" marR="8295" marT="8295" marB="0" anchor="b"/>
                </a:tc>
                <a:tc>
                  <a:txBody>
                    <a:bodyPr/>
                    <a:lstStyle/>
                    <a:p>
                      <a:pPr algn="l" fontAlgn="b"/>
                      <a:r>
                        <a:rPr lang="en-US" sz="1000" u="none" strike="noStrike">
                          <a:effectLst/>
                        </a:rPr>
                        <a:t>in exile: beaurocratic impediments to emigration</a:t>
                      </a:r>
                      <a:endParaRPr lang="en-US" sz="1000" b="0" i="0" u="none" strike="noStrike">
                        <a:solidFill>
                          <a:srgbClr val="000000"/>
                        </a:solidFill>
                        <a:effectLst/>
                        <a:latin typeface="Calibri"/>
                      </a:endParaRPr>
                    </a:p>
                  </a:txBody>
                  <a:tcPr marL="8295" marR="8295" marT="8295" marB="0" anchor="b"/>
                </a:tc>
              </a:tr>
              <a:tr h="595100">
                <a:tc>
                  <a:txBody>
                    <a:bodyPr/>
                    <a:lstStyle/>
                    <a:p>
                      <a:pPr algn="l" fontAlgn="b"/>
                      <a:r>
                        <a:rPr lang="en-US" sz="1000" u="none" strike="noStrike">
                          <a:effectLst/>
                        </a:rPr>
                        <a:t>Elisabeth Kauffman</a:t>
                      </a:r>
                      <a:endParaRPr lang="en-US" sz="1000" b="0" i="0" u="none" strike="noStrike">
                        <a:solidFill>
                          <a:srgbClr val="000000"/>
                        </a:solidFill>
                        <a:effectLst/>
                        <a:latin typeface="Calibri"/>
                      </a:endParaRPr>
                    </a:p>
                  </a:txBody>
                  <a:tcPr marL="8295" marR="8295" marT="8295" marB="0" anchor="b"/>
                </a:tc>
                <a:tc>
                  <a:txBody>
                    <a:bodyPr/>
                    <a:lstStyle/>
                    <a:p>
                      <a:pPr algn="l" fontAlgn="b"/>
                      <a:r>
                        <a:rPr lang="en-US" sz="1000" u="none" strike="noStrike">
                          <a:effectLst/>
                        </a:rPr>
                        <a:t>June 9 and June 11, 1940 (pages 55-56)</a:t>
                      </a:r>
                      <a:endParaRPr lang="en-US"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r>
              <a:tr h="505273">
                <a:tc>
                  <a:txBody>
                    <a:bodyPr/>
                    <a:lstStyle/>
                    <a:p>
                      <a:pPr algn="l" fontAlgn="b"/>
                      <a:r>
                        <a:rPr lang="en-US" sz="1000" u="none" strike="noStrike">
                          <a:effectLst/>
                        </a:rPr>
                        <a:t>Peter Feigl</a:t>
                      </a:r>
                      <a:endParaRPr lang="en-US" sz="1000" b="0" i="0" u="none" strike="noStrike">
                        <a:solidFill>
                          <a:srgbClr val="000000"/>
                        </a:solidFill>
                        <a:effectLst/>
                        <a:latin typeface="Calibri"/>
                      </a:endParaRPr>
                    </a:p>
                  </a:txBody>
                  <a:tcPr marL="8295" marR="8295" marT="8295" marB="0" anchor="b"/>
                </a:tc>
                <a:tc>
                  <a:txBody>
                    <a:bodyPr/>
                    <a:lstStyle/>
                    <a:p>
                      <a:pPr algn="l" fontAlgn="b"/>
                      <a:r>
                        <a:rPr lang="en-US" sz="1000" u="none" strike="noStrike">
                          <a:effectLst/>
                        </a:rPr>
                        <a:t>May 22, 1944 (pages 88)</a:t>
                      </a:r>
                      <a:endParaRPr lang="en-US"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r>
              <a:tr h="662471">
                <a:tc>
                  <a:txBody>
                    <a:bodyPr/>
                    <a:lstStyle/>
                    <a:p>
                      <a:pPr algn="l" fontAlgn="b"/>
                      <a:r>
                        <a:rPr lang="en-US" sz="1000" u="none" strike="noStrike">
                          <a:effectLst/>
                        </a:rPr>
                        <a:t>Otto Wolf</a:t>
                      </a:r>
                      <a:endParaRPr lang="en-US" sz="1000" b="0" i="0" u="none" strike="noStrike">
                        <a:solidFill>
                          <a:srgbClr val="000000"/>
                        </a:solidFill>
                        <a:effectLst/>
                        <a:latin typeface="Calibri"/>
                      </a:endParaRPr>
                    </a:p>
                  </a:txBody>
                  <a:tcPr marL="8295" marR="8295" marT="8295" marB="0" anchor="b"/>
                </a:tc>
                <a:tc>
                  <a:txBody>
                    <a:bodyPr/>
                    <a:lstStyle/>
                    <a:p>
                      <a:pPr algn="l" fontAlgn="b"/>
                      <a:r>
                        <a:rPr lang="en-US" sz="1000" u="none" strike="noStrike">
                          <a:effectLst/>
                        </a:rPr>
                        <a:t>June 24, 25: July 4; August 2, 1942 (page 130)</a:t>
                      </a:r>
                      <a:endParaRPr lang="en-US"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r>
              <a:tr h="662471">
                <a:tc>
                  <a:txBody>
                    <a:bodyPr/>
                    <a:lstStyle/>
                    <a:p>
                      <a:pPr algn="l" fontAlgn="b"/>
                      <a:r>
                        <a:rPr lang="en-US" sz="1000" u="none" strike="noStrike">
                          <a:effectLst/>
                        </a:rPr>
                        <a:t>Moshe Flinker</a:t>
                      </a:r>
                      <a:endParaRPr lang="en-US" sz="1000" b="0" i="0" u="none" strike="noStrike">
                        <a:solidFill>
                          <a:srgbClr val="000000"/>
                        </a:solidFill>
                        <a:effectLst/>
                        <a:latin typeface="Calibri"/>
                      </a:endParaRPr>
                    </a:p>
                  </a:txBody>
                  <a:tcPr marL="8295" marR="8295" marT="8295" marB="0" anchor="b"/>
                </a:tc>
                <a:tc>
                  <a:txBody>
                    <a:bodyPr/>
                    <a:lstStyle/>
                    <a:p>
                      <a:pPr algn="l" fontAlgn="b"/>
                      <a:r>
                        <a:rPr lang="en-US" sz="1000" u="none" strike="noStrike" dirty="0" smtClean="0">
                          <a:effectLst/>
                        </a:rPr>
                        <a:t>January </a:t>
                      </a:r>
                      <a:r>
                        <a:rPr lang="en-US" sz="1000" u="none" strike="noStrike" dirty="0">
                          <a:effectLst/>
                        </a:rPr>
                        <a:t>7 and 13, 1943 (page </a:t>
                      </a:r>
                      <a:r>
                        <a:rPr lang="en-US" sz="1000" u="none" strike="noStrike" dirty="0" smtClean="0">
                          <a:effectLst/>
                        </a:rPr>
                        <a:t>110-111)</a:t>
                      </a:r>
                      <a:endParaRPr lang="en-US" sz="1000" b="0" i="0" u="none" strike="noStrike" dirty="0">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r>
              <a:tr h="628786">
                <a:tc>
                  <a:txBody>
                    <a:bodyPr/>
                    <a:lstStyle/>
                    <a:p>
                      <a:pPr algn="l" fontAlgn="b"/>
                      <a:r>
                        <a:rPr lang="en-US" sz="1000" u="none" strike="noStrike">
                          <a:effectLst/>
                        </a:rPr>
                        <a:t>Anonymous Girl, Lodz Ghetto</a:t>
                      </a:r>
                      <a:endParaRPr lang="en-US" sz="1000" b="0" i="0" u="none" strike="noStrike">
                        <a:solidFill>
                          <a:srgbClr val="000000"/>
                        </a:solidFill>
                        <a:effectLst/>
                        <a:latin typeface="Calibri"/>
                      </a:endParaRPr>
                    </a:p>
                  </a:txBody>
                  <a:tcPr marL="8295" marR="8295" marT="8295" marB="0" anchor="b"/>
                </a:tc>
                <a:tc>
                  <a:txBody>
                    <a:bodyPr/>
                    <a:lstStyle/>
                    <a:p>
                      <a:pPr algn="l" fontAlgn="b"/>
                      <a:r>
                        <a:rPr lang="en-US" sz="1000" u="none" strike="noStrike">
                          <a:effectLst/>
                        </a:rPr>
                        <a:t>February 27, 1942 (page 231)</a:t>
                      </a:r>
                      <a:endParaRPr lang="en-US"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c>
                  <a:txBody>
                    <a:bodyPr/>
                    <a:lstStyle/>
                    <a:p>
                      <a:pPr algn="l" fontAlgn="b"/>
                      <a:r>
                        <a:rPr lang="it-IT" sz="1000" u="none" strike="noStrike">
                          <a:effectLst/>
                        </a:rPr>
                        <a:t>Lodz Ghetto: sealed ghetto in Poland</a:t>
                      </a:r>
                      <a:endParaRPr lang="it-IT"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r>
              <a:tr h="718612">
                <a:tc>
                  <a:txBody>
                    <a:bodyPr/>
                    <a:lstStyle/>
                    <a:p>
                      <a:pPr algn="l" fontAlgn="b"/>
                      <a:r>
                        <a:rPr lang="en-US" sz="1000" u="none" strike="noStrike">
                          <a:effectLst/>
                        </a:rPr>
                        <a:t>Miriam Kober</a:t>
                      </a:r>
                      <a:endParaRPr lang="en-US" sz="1000" b="0" i="0" u="none" strike="noStrike">
                        <a:solidFill>
                          <a:srgbClr val="000000"/>
                        </a:solidFill>
                        <a:effectLst/>
                        <a:latin typeface="Calibri"/>
                      </a:endParaRPr>
                    </a:p>
                  </a:txBody>
                  <a:tcPr marL="8295" marR="8295" marT="8295" marB="0" anchor="b"/>
                </a:tc>
                <a:tc>
                  <a:txBody>
                    <a:bodyPr/>
                    <a:lstStyle/>
                    <a:p>
                      <a:pPr algn="l" fontAlgn="b"/>
                      <a:r>
                        <a:rPr lang="en-US" sz="1000" u="none" strike="noStrike" dirty="0">
                          <a:effectLst/>
                        </a:rPr>
                        <a:t>January 12, 1942  (page </a:t>
                      </a:r>
                      <a:r>
                        <a:rPr lang="en-US" sz="1000" u="none" strike="noStrike" dirty="0" smtClean="0">
                          <a:effectLst/>
                        </a:rPr>
                        <a:t>257)</a:t>
                      </a:r>
                      <a:endParaRPr lang="en-US" sz="1000" b="0" i="0" u="none" strike="noStrike" dirty="0">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c>
                  <a:txBody>
                    <a:bodyPr/>
                    <a:lstStyle/>
                    <a:p>
                      <a:pPr algn="l" fontAlgn="b"/>
                      <a:r>
                        <a:rPr lang="it-IT" sz="1000" u="none" strike="noStrike">
                          <a:effectLst/>
                        </a:rPr>
                        <a:t>Djurin: unsealed ghetto in Transnistria (Romanian Jews)</a:t>
                      </a:r>
                      <a:endParaRPr lang="it-IT"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r>
              <a:tr h="595100">
                <a:tc>
                  <a:txBody>
                    <a:bodyPr/>
                    <a:lstStyle/>
                    <a:p>
                      <a:pPr algn="l" fontAlgn="b"/>
                      <a:r>
                        <a:rPr lang="en-US" sz="1000" u="none" strike="noStrike">
                          <a:effectLst/>
                        </a:rPr>
                        <a:t>Ilya Gerber</a:t>
                      </a:r>
                      <a:endParaRPr lang="en-US" sz="1000" b="0" i="0" u="none" strike="noStrike">
                        <a:solidFill>
                          <a:srgbClr val="000000"/>
                        </a:solidFill>
                        <a:effectLst/>
                        <a:latin typeface="Calibri"/>
                      </a:endParaRPr>
                    </a:p>
                  </a:txBody>
                  <a:tcPr marL="8295" marR="8295" marT="8295" marB="0" anchor="b"/>
                </a:tc>
                <a:tc>
                  <a:txBody>
                    <a:bodyPr/>
                    <a:lstStyle/>
                    <a:p>
                      <a:pPr algn="l" fontAlgn="b"/>
                      <a:r>
                        <a:rPr lang="en-US" sz="1000" u="none" strike="noStrike">
                          <a:effectLst/>
                        </a:rPr>
                        <a:t>August 31, 1942 (page339 -40)</a:t>
                      </a:r>
                      <a:endParaRPr lang="en-US"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c>
                  <a:txBody>
                    <a:bodyPr/>
                    <a:lstStyle/>
                    <a:p>
                      <a:pPr algn="l" fontAlgn="b"/>
                      <a:r>
                        <a:rPr lang="it-IT" sz="1000" u="none" strike="noStrike">
                          <a:effectLst/>
                        </a:rPr>
                        <a:t>Kovno Ghetto: sealed ghetto in Lithuania</a:t>
                      </a:r>
                      <a:endParaRPr lang="it-IT"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r>
              <a:tr h="572644">
                <a:tc>
                  <a:txBody>
                    <a:bodyPr/>
                    <a:lstStyle/>
                    <a:p>
                      <a:pPr algn="l" fontAlgn="b"/>
                      <a:r>
                        <a:rPr lang="en-US" sz="1000" u="none" strike="noStrike">
                          <a:effectLst/>
                        </a:rPr>
                        <a:t>Yitskok Rudashevski</a:t>
                      </a:r>
                      <a:endParaRPr lang="en-US" sz="1000" b="0" i="0" u="none" strike="noStrike">
                        <a:solidFill>
                          <a:srgbClr val="000000"/>
                        </a:solidFill>
                        <a:effectLst/>
                        <a:latin typeface="Calibri"/>
                      </a:endParaRPr>
                    </a:p>
                  </a:txBody>
                  <a:tcPr marL="8295" marR="8295" marT="8295" marB="0" anchor="b"/>
                </a:tc>
                <a:tc>
                  <a:txBody>
                    <a:bodyPr/>
                    <a:lstStyle/>
                    <a:p>
                      <a:pPr algn="l" fontAlgn="b"/>
                      <a:r>
                        <a:rPr lang="en-US" sz="1000" u="none" strike="noStrike">
                          <a:effectLst/>
                        </a:rPr>
                        <a:t>January 7, 1943 (page 219-220)</a:t>
                      </a:r>
                      <a:endParaRPr lang="en-US"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a:solidFill>
                          <a:srgbClr val="000000"/>
                        </a:solidFill>
                        <a:effectLst/>
                        <a:latin typeface="Calibri"/>
                      </a:endParaRPr>
                    </a:p>
                  </a:txBody>
                  <a:tcPr marL="8295" marR="8295" marT="8295" marB="0" anchor="b"/>
                </a:tc>
                <a:tc>
                  <a:txBody>
                    <a:bodyPr/>
                    <a:lstStyle/>
                    <a:p>
                      <a:pPr algn="l" fontAlgn="b"/>
                      <a:r>
                        <a:rPr lang="it-IT" sz="1000" u="none" strike="noStrike">
                          <a:effectLst/>
                        </a:rPr>
                        <a:t>Vilna ghetto: sealed ghetto in Lithuania</a:t>
                      </a:r>
                      <a:endParaRPr lang="it-IT" sz="1000" b="0" i="0" u="none" strike="noStrike">
                        <a:solidFill>
                          <a:srgbClr val="000000"/>
                        </a:solidFill>
                        <a:effectLst/>
                        <a:latin typeface="Calibri"/>
                      </a:endParaRPr>
                    </a:p>
                  </a:txBody>
                  <a:tcPr marL="8295" marR="8295" marT="8295" marB="0" anchor="b"/>
                </a:tc>
                <a:tc>
                  <a:txBody>
                    <a:bodyPr/>
                    <a:lstStyle/>
                    <a:p>
                      <a:pPr algn="l" fontAlgn="b"/>
                      <a:endParaRPr lang="en-US" sz="1000" b="0" i="0" u="none" strike="noStrike" dirty="0">
                        <a:solidFill>
                          <a:srgbClr val="000000"/>
                        </a:solidFill>
                        <a:effectLst/>
                        <a:latin typeface="Calibri"/>
                      </a:endParaRPr>
                    </a:p>
                  </a:txBody>
                  <a:tcPr marL="8295" marR="8295" marT="8295" marB="0" anchor="b"/>
                </a:tc>
              </a:tr>
            </a:tbl>
          </a:graphicData>
        </a:graphic>
      </p:graphicFrame>
    </p:spTree>
    <p:extLst>
      <p:ext uri="{BB962C8B-B14F-4D97-AF65-F5344CB8AC3E}">
        <p14:creationId xmlns:p14="http://schemas.microsoft.com/office/powerpoint/2010/main" val="20888029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43343352"/>
              </p:ext>
            </p:extLst>
          </p:nvPr>
        </p:nvGraphicFramePr>
        <p:xfrm>
          <a:off x="1981200" y="381000"/>
          <a:ext cx="4724400" cy="7019423"/>
        </p:xfrm>
        <a:graphic>
          <a:graphicData uri="http://schemas.openxmlformats.org/presentationml/2006/ole">
            <mc:AlternateContent xmlns:mc="http://schemas.openxmlformats.org/markup-compatibility/2006">
              <mc:Choice xmlns:v="urn:schemas-microsoft-com:vml" Requires="v">
                <p:oleObj spid="_x0000_s1060" name="Document" r:id="rId3" imgW="5497885" imgH="8168190" progId="Word.Document.8">
                  <p:embed/>
                </p:oleObj>
              </mc:Choice>
              <mc:Fallback>
                <p:oleObj name="Document" r:id="rId3" imgW="5497885" imgH="8168190" progId="Word.Document.8">
                  <p:embed/>
                  <p:pic>
                    <p:nvPicPr>
                      <p:cNvPr id="0" name=""/>
                      <p:cNvPicPr/>
                      <p:nvPr/>
                    </p:nvPicPr>
                    <p:blipFill>
                      <a:blip r:embed="rId4"/>
                      <a:stretch>
                        <a:fillRect/>
                      </a:stretch>
                    </p:blipFill>
                    <p:spPr>
                      <a:xfrm>
                        <a:off x="1981200" y="381000"/>
                        <a:ext cx="4724400" cy="7019423"/>
                      </a:xfrm>
                      <a:prstGeom prst="rect">
                        <a:avLst/>
                      </a:prstGeom>
                    </p:spPr>
                  </p:pic>
                </p:oleObj>
              </mc:Fallback>
            </mc:AlternateContent>
          </a:graphicData>
        </a:graphic>
      </p:graphicFrame>
    </p:spTree>
    <p:extLst>
      <p:ext uri="{BB962C8B-B14F-4D97-AF65-F5344CB8AC3E}">
        <p14:creationId xmlns:p14="http://schemas.microsoft.com/office/powerpoint/2010/main" val="11232637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Enhancing diary study</a:t>
            </a:r>
            <a:br>
              <a:rPr lang="en-US" dirty="0" smtClean="0"/>
            </a:br>
            <a:endParaRPr lang="en-US" dirty="0"/>
          </a:p>
        </p:txBody>
      </p:sp>
      <p:sp>
        <p:nvSpPr>
          <p:cNvPr id="3" name="Text Placeholder 2"/>
          <p:cNvSpPr>
            <a:spLocks noGrp="1"/>
          </p:cNvSpPr>
          <p:nvPr>
            <p:ph type="body" idx="4294967295"/>
          </p:nvPr>
        </p:nvSpPr>
        <p:spPr>
          <a:xfrm>
            <a:off x="152400" y="1295400"/>
            <a:ext cx="7696200" cy="3429000"/>
          </a:xfrm>
        </p:spPr>
        <p:txBody>
          <a:bodyPr>
            <a:normAutofit fontScale="92500"/>
          </a:bodyPr>
          <a:lstStyle/>
          <a:p>
            <a:pPr marL="36576" indent="0">
              <a:buNone/>
            </a:pPr>
            <a:r>
              <a:rPr lang="en-US" dirty="0" smtClean="0"/>
              <a:t>Read several diary selections</a:t>
            </a:r>
          </a:p>
          <a:p>
            <a:pPr marL="36576" indent="0">
              <a:buNone/>
            </a:pPr>
            <a:r>
              <a:rPr lang="en-US" dirty="0" smtClean="0"/>
              <a:t>Use film clips to increase understanding</a:t>
            </a:r>
          </a:p>
          <a:p>
            <a:pPr marL="36576" indent="0">
              <a:buNone/>
            </a:pPr>
            <a:r>
              <a:rPr lang="en-US" dirty="0" smtClean="0"/>
              <a:t>Use maps to understand the scope of the 	Holocaust</a:t>
            </a:r>
          </a:p>
          <a:p>
            <a:pPr marL="36576" indent="0">
              <a:buNone/>
            </a:pPr>
            <a:r>
              <a:rPr lang="en-US" dirty="0" smtClean="0"/>
              <a:t>Create timelines to place the diarist in the 	context of Holocaust history</a:t>
            </a:r>
          </a:p>
          <a:p>
            <a:pPr marL="36576" indent="0">
              <a:buNone/>
            </a:pPr>
            <a:r>
              <a:rPr lang="en-US" dirty="0" smtClean="0"/>
              <a:t>Use ancillary resources to build understanding</a:t>
            </a:r>
          </a:p>
          <a:p>
            <a:pPr marL="36576" indent="0">
              <a:buNone/>
            </a:pPr>
            <a:endParaRPr lang="en-US" dirty="0"/>
          </a:p>
        </p:txBody>
      </p:sp>
    </p:spTree>
    <p:extLst>
      <p:ext uri="{BB962C8B-B14F-4D97-AF65-F5344CB8AC3E}">
        <p14:creationId xmlns:p14="http://schemas.microsoft.com/office/powerpoint/2010/main" val="20119033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6927" y="1600200"/>
            <a:ext cx="6828145" cy="4525963"/>
          </a:xfrm>
          <a:prstGeom prst="rect">
            <a:avLst/>
          </a:prstGeom>
          <a:noFill/>
          <a:ln>
            <a:noFill/>
          </a:ln>
        </p:spPr>
      </p:pic>
    </p:spTree>
    <p:extLst>
      <p:ext uri="{BB962C8B-B14F-4D97-AF65-F5344CB8AC3E}">
        <p14:creationId xmlns:p14="http://schemas.microsoft.com/office/powerpoint/2010/main" val="33381006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idx="1"/>
          </p:nvPr>
        </p:nvSpPr>
        <p:spPr>
          <a:xfrm>
            <a:off x="457200" y="914400"/>
            <a:ext cx="7467600" cy="4525963"/>
          </a:xfrm>
        </p:spPr>
        <p:txBody>
          <a:bodyPr/>
          <a:lstStyle/>
          <a:p>
            <a:r>
              <a:rPr lang="en-US" dirty="0" smtClean="0"/>
              <a:t>Diaries allow students to reflect on the most innocent of the innocent victims of the Holocaust – the children.</a:t>
            </a:r>
          </a:p>
          <a:p>
            <a:endParaRPr lang="en-US" dirty="0"/>
          </a:p>
          <a:p>
            <a:endParaRPr lang="en-US" dirty="0"/>
          </a:p>
        </p:txBody>
      </p:sp>
      <p:pic>
        <p:nvPicPr>
          <p:cNvPr id="6" name="Picture 5" descr="0654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038600"/>
            <a:ext cx="2804160" cy="1752600"/>
          </a:xfrm>
          <a:prstGeom prst="rect">
            <a:avLst/>
          </a:prstGeom>
        </p:spPr>
      </p:pic>
      <p:pic>
        <p:nvPicPr>
          <p:cNvPr id="7" name="Picture 6"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352800"/>
            <a:ext cx="1763973" cy="2514600"/>
          </a:xfrm>
          <a:prstGeom prst="rect">
            <a:avLst/>
          </a:prstGeom>
        </p:spPr>
      </p:pic>
    </p:spTree>
    <p:extLst>
      <p:ext uri="{BB962C8B-B14F-4D97-AF65-F5344CB8AC3E}">
        <p14:creationId xmlns:p14="http://schemas.microsoft.com/office/powerpoint/2010/main" val="40063305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15547" y="3244334"/>
            <a:ext cx="441146" cy="369332"/>
          </a:xfrm>
          <a:prstGeom prst="rect">
            <a:avLst/>
          </a:prstGeom>
        </p:spPr>
        <p:txBody>
          <a:bodyPr wrap="none">
            <a:spAutoFit/>
          </a:bodyPr>
          <a:lstStyle/>
          <a:p>
            <a:r>
              <a:rPr lang="en-US" dirty="0"/>
              <a:t>    </a:t>
            </a:r>
          </a:p>
        </p:txBody>
      </p:sp>
      <p:sp>
        <p:nvSpPr>
          <p:cNvPr id="4" name="Title 3"/>
          <p:cNvSpPr>
            <a:spLocks noGrp="1"/>
          </p:cNvSpPr>
          <p:nvPr>
            <p:ph type="title"/>
          </p:nvPr>
        </p:nvSpPr>
        <p:spPr>
          <a:xfrm>
            <a:off x="457200" y="274320"/>
            <a:ext cx="8686800" cy="1478280"/>
          </a:xfrm>
        </p:spPr>
        <p:txBody>
          <a:bodyPr>
            <a:normAutofit fontScale="90000"/>
          </a:bodyPr>
          <a:lstStyle/>
          <a:p>
            <a:r>
              <a:rPr lang="en-US" dirty="0"/>
              <a:t>European Jewish Population 1933</a:t>
            </a:r>
            <a:br>
              <a:rPr lang="en-US" dirty="0"/>
            </a:br>
            <a:r>
              <a:rPr lang="en-US" dirty="0"/>
              <a:t/>
            </a:r>
            <a:br>
              <a:rPr lang="en-US" dirty="0"/>
            </a:b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90" y="1143000"/>
            <a:ext cx="7837714"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97681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19"/>
            <a:ext cx="8991600" cy="1402081"/>
          </a:xfrm>
        </p:spPr>
        <p:txBody>
          <a:bodyPr>
            <a:normAutofit/>
          </a:bodyPr>
          <a:lstStyle/>
          <a:p>
            <a:r>
              <a:rPr lang="en-US" dirty="0" smtClean="0"/>
              <a:t>GHETTOS IN OCCUPIED EUROPE</a:t>
            </a:r>
            <a:endParaRPr lang="en-US" dirty="0"/>
          </a:p>
        </p:txBody>
      </p:sp>
      <p:pic>
        <p:nvPicPr>
          <p:cNvPr id="3074" name="Picture 2" descr="http://www.ushmm.org/lcmedia/map/lc/image/eur7491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7086600" cy="465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6533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7346"/>
            <a:ext cx="8915400" cy="4124206"/>
          </a:xfrm>
          <a:prstGeom prst="rect">
            <a:avLst/>
          </a:prstGeom>
        </p:spPr>
        <p:txBody>
          <a:bodyPr wrap="square">
            <a:spAutoFit/>
          </a:bodyPr>
          <a:lstStyle/>
          <a:p>
            <a:r>
              <a:rPr lang="en-US" sz="2800" dirty="0" smtClean="0"/>
              <a:t>TIME LINE HELP FROM </a:t>
            </a:r>
            <a:r>
              <a:rPr lang="en-US" sz="2800" i="1" dirty="0" smtClean="0"/>
              <a:t>I AM STILL HERE</a:t>
            </a:r>
          </a:p>
          <a:p>
            <a:endParaRPr lang="en-US" dirty="0"/>
          </a:p>
          <a:p>
            <a:r>
              <a:rPr lang="en-US" dirty="0" smtClean="0"/>
              <a:t>1940</a:t>
            </a:r>
            <a:endParaRPr lang="en-US" dirty="0"/>
          </a:p>
          <a:p>
            <a:r>
              <a:rPr lang="en-US" dirty="0"/>
              <a:t>• </a:t>
            </a:r>
          </a:p>
          <a:p>
            <a:r>
              <a:rPr lang="en-US" dirty="0"/>
              <a:t>The Nazis begin deporting German Jews to Poland. Jews are forced into ghettos. </a:t>
            </a:r>
          </a:p>
          <a:p>
            <a:r>
              <a:rPr lang="en-US" dirty="0"/>
              <a:t>• </a:t>
            </a:r>
          </a:p>
          <a:p>
            <a:r>
              <a:rPr lang="en-US" dirty="0"/>
              <a:t>Germany conquers the Netherlands, Denmark, Norway, Belgium, Luxembourg, and </a:t>
            </a:r>
          </a:p>
          <a:p>
            <a:r>
              <a:rPr lang="en-US" dirty="0"/>
              <a:t>France. </a:t>
            </a:r>
          </a:p>
          <a:p>
            <a:r>
              <a:rPr lang="en-US" dirty="0"/>
              <a:t>• </a:t>
            </a:r>
          </a:p>
          <a:p>
            <a:r>
              <a:rPr lang="en-US" dirty="0"/>
              <a:t>The Nazis begin the first mass murders of Jews in Poland. </a:t>
            </a:r>
          </a:p>
          <a:p>
            <a:r>
              <a:rPr lang="en-US" i="1" dirty="0" smtClean="0"/>
              <a:t>	February </a:t>
            </a:r>
            <a:r>
              <a:rPr lang="en-US" i="1" dirty="0"/>
              <a:t>1940, Peter Feigl begins his diary in France. </a:t>
            </a:r>
          </a:p>
          <a:p>
            <a:r>
              <a:rPr lang="en-US" i="1" dirty="0" smtClean="0"/>
              <a:t>	February </a:t>
            </a:r>
            <a:r>
              <a:rPr lang="en-US" i="1" dirty="0"/>
              <a:t>1940, Elisabeth Kaufmann begins her diary in France. </a:t>
            </a:r>
          </a:p>
          <a:p>
            <a:r>
              <a:rPr lang="en-US" i="1" dirty="0" smtClean="0"/>
              <a:t>	March </a:t>
            </a:r>
            <a:r>
              <a:rPr lang="en-US" i="1" dirty="0"/>
              <a:t>21, 1940 </a:t>
            </a:r>
            <a:r>
              <a:rPr lang="en-US" i="1" dirty="0" err="1"/>
              <a:t>Dawid</a:t>
            </a:r>
            <a:r>
              <a:rPr lang="en-US" i="1" dirty="0"/>
              <a:t> </a:t>
            </a:r>
            <a:r>
              <a:rPr lang="en-US" i="1" dirty="0" err="1"/>
              <a:t>Rubinowicz</a:t>
            </a:r>
            <a:r>
              <a:rPr lang="en-US" i="1" dirty="0"/>
              <a:t> begins his diary in </a:t>
            </a:r>
            <a:r>
              <a:rPr lang="en-US" i="1" dirty="0" err="1"/>
              <a:t>Krajno</a:t>
            </a:r>
            <a:r>
              <a:rPr lang="en-US" i="1" dirty="0"/>
              <a:t>, Poland. </a:t>
            </a:r>
          </a:p>
          <a:p>
            <a:endParaRPr lang="en-US" dirty="0"/>
          </a:p>
        </p:txBody>
      </p:sp>
    </p:spTree>
    <p:extLst>
      <p:ext uri="{BB962C8B-B14F-4D97-AF65-F5344CB8AC3E}">
        <p14:creationId xmlns:p14="http://schemas.microsoft.com/office/powerpoint/2010/main" val="39813922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hlinkClick r:id="rId2"/>
              </a:rPr>
              <a:t>Interactive Website at </a:t>
            </a:r>
            <a:r>
              <a:rPr lang="en-US" dirty="0" err="1" smtClean="0">
                <a:hlinkClick r:id="rId2"/>
              </a:rPr>
              <a:t>Yad</a:t>
            </a:r>
            <a:r>
              <a:rPr lang="en-US" dirty="0" smtClean="0">
                <a:hlinkClick r:id="rId2"/>
              </a:rPr>
              <a:t> </a:t>
            </a:r>
            <a:r>
              <a:rPr lang="en-US" dirty="0" err="1" smtClean="0">
                <a:hlinkClick r:id="rId2"/>
              </a:rPr>
              <a:t>Vashem</a:t>
            </a:r>
            <a:endParaRPr lang="en-US" dirty="0"/>
          </a:p>
        </p:txBody>
      </p:sp>
      <p:pic>
        <p:nvPicPr>
          <p:cNvPr id="5122" name="Picture 2" descr="Children eating at a soup kitchen, Warsaw Ghetto, Po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667000"/>
            <a:ext cx="3581400" cy="2657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13222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Pre-war Photos</a:t>
            </a:r>
            <a:endParaRPr lang="en-US" dirty="0"/>
          </a:p>
        </p:txBody>
      </p:sp>
      <p:sp>
        <p:nvSpPr>
          <p:cNvPr id="3" name="Rectangle 2"/>
          <p:cNvSpPr/>
          <p:nvPr/>
        </p:nvSpPr>
        <p:spPr>
          <a:xfrm>
            <a:off x="2286000" y="2967335"/>
            <a:ext cx="6477000" cy="646331"/>
          </a:xfrm>
          <a:prstGeom prst="rect">
            <a:avLst/>
          </a:prstGeom>
        </p:spPr>
        <p:txBody>
          <a:bodyPr wrap="square">
            <a:spAutoFit/>
          </a:bodyPr>
          <a:lstStyle/>
          <a:p>
            <a:r>
              <a:rPr lang="en-US" sz="3600" dirty="0" smtClean="0">
                <a:hlinkClick r:id="rId2"/>
              </a:rPr>
              <a:t>Looking at the individual</a:t>
            </a:r>
            <a:endParaRPr lang="en-US" sz="3600" dirty="0"/>
          </a:p>
        </p:txBody>
      </p:sp>
    </p:spTree>
    <p:extLst>
      <p:ext uri="{BB962C8B-B14F-4D97-AF65-F5344CB8AC3E}">
        <p14:creationId xmlns:p14="http://schemas.microsoft.com/office/powerpoint/2010/main" val="151978906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GERDA WEISSMAN KLEIN ON ANTISEMITISM</a:t>
            </a:r>
            <a:endParaRPr lang="en-US" dirty="0"/>
          </a:p>
        </p:txBody>
      </p:sp>
      <p:pic>
        <p:nvPicPr>
          <p:cNvPr id="4098" name="Picture 2" descr="Gerda Weissmann Klei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828800"/>
            <a:ext cx="5029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2271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STUDENTS</a:t>
            </a:r>
            <a:endParaRPr lang="en-US" dirty="0"/>
          </a:p>
        </p:txBody>
      </p:sp>
      <p:sp>
        <p:nvSpPr>
          <p:cNvPr id="3" name="Content Placeholder 2"/>
          <p:cNvSpPr>
            <a:spLocks noGrp="1"/>
          </p:cNvSpPr>
          <p:nvPr>
            <p:ph idx="1"/>
          </p:nvPr>
        </p:nvSpPr>
        <p:spPr>
          <a:xfrm>
            <a:off x="457200" y="2209800"/>
            <a:ext cx="7467600" cy="3916363"/>
          </a:xfrm>
        </p:spPr>
        <p:txBody>
          <a:bodyPr/>
          <a:lstStyle/>
          <a:p>
            <a:r>
              <a:rPr lang="en-US" dirty="0" smtClean="0"/>
              <a:t>SAFE IN – SAFE OUT</a:t>
            </a:r>
          </a:p>
          <a:p>
            <a:pPr lvl="2"/>
            <a:r>
              <a:rPr lang="en-US" dirty="0" smtClean="0"/>
              <a:t>Immigrant population with shared experiences</a:t>
            </a:r>
          </a:p>
          <a:p>
            <a:pPr lvl="2"/>
            <a:r>
              <a:rPr lang="en-US" smtClean="0"/>
              <a:t>Baggage </a:t>
            </a:r>
            <a:r>
              <a:rPr lang="en-US"/>
              <a:t>a</a:t>
            </a:r>
            <a:r>
              <a:rPr lang="en-US" smtClean="0"/>
              <a:t> student may carry </a:t>
            </a:r>
            <a:r>
              <a:rPr lang="en-US" dirty="0" smtClean="0"/>
              <a:t>from their personal life</a:t>
            </a:r>
            <a:endParaRPr lang="en-US" dirty="0"/>
          </a:p>
        </p:txBody>
      </p:sp>
    </p:spTree>
    <p:extLst>
      <p:ext uri="{BB962C8B-B14F-4D97-AF65-F5344CB8AC3E}">
        <p14:creationId xmlns:p14="http://schemas.microsoft.com/office/powerpoint/2010/main" val="4082529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HISTORICAL/EDUCATIONAL AXES</a:t>
            </a:r>
            <a:endParaRPr lang="en-US" dirty="0"/>
          </a:p>
        </p:txBody>
      </p:sp>
      <p:sp>
        <p:nvSpPr>
          <p:cNvPr id="3" name="Content Placeholder 2"/>
          <p:cNvSpPr>
            <a:spLocks noGrp="1"/>
          </p:cNvSpPr>
          <p:nvPr>
            <p:ph idx="1"/>
          </p:nvPr>
        </p:nvSpPr>
        <p:spPr/>
        <p:txBody>
          <a:bodyPr>
            <a:normAutofit/>
          </a:bodyPr>
          <a:lstStyle/>
          <a:p>
            <a:r>
              <a:rPr lang="en-US" dirty="0"/>
              <a:t>The historical axis deals with teaching about the Holocaust </a:t>
            </a:r>
            <a:r>
              <a:rPr lang="en-US" dirty="0" smtClean="0"/>
              <a:t>itself</a:t>
            </a:r>
            <a:r>
              <a:rPr lang="en-US" dirty="0"/>
              <a:t> </a:t>
            </a:r>
            <a:r>
              <a:rPr lang="en-US" dirty="0" smtClean="0"/>
              <a:t>- the  </a:t>
            </a:r>
            <a:r>
              <a:rPr lang="en-US" dirty="0"/>
              <a:t>"what" and "how" </a:t>
            </a:r>
            <a:r>
              <a:rPr lang="en-US" dirty="0" smtClean="0"/>
              <a:t>questions</a:t>
            </a:r>
          </a:p>
          <a:p>
            <a:r>
              <a:rPr lang="en-US" dirty="0"/>
              <a:t>The </a:t>
            </a:r>
            <a:r>
              <a:rPr lang="en-US" dirty="0" smtClean="0"/>
              <a:t>educational </a:t>
            </a:r>
            <a:r>
              <a:rPr lang="en-US" dirty="0"/>
              <a:t>axis demands that the Holocaust be regarded not only as a </a:t>
            </a:r>
            <a:r>
              <a:rPr lang="en-US" dirty="0" smtClean="0"/>
              <a:t>historical </a:t>
            </a:r>
            <a:r>
              <a:rPr lang="en-US" dirty="0"/>
              <a:t>narrative, but also as a human story. </a:t>
            </a:r>
          </a:p>
          <a:p>
            <a:endParaRPr lang="en-US" dirty="0"/>
          </a:p>
          <a:p>
            <a:endParaRPr lang="en-US" dirty="0"/>
          </a:p>
        </p:txBody>
      </p:sp>
    </p:spTree>
    <p:extLst>
      <p:ext uri="{BB962C8B-B14F-4D97-AF65-F5344CB8AC3E}">
        <p14:creationId xmlns:p14="http://schemas.microsoft.com/office/powerpoint/2010/main" val="36016184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DIARY VS. MEMOIR</a:t>
            </a:r>
            <a:endParaRPr lang="en-US" dirty="0"/>
          </a:p>
        </p:txBody>
      </p:sp>
      <p:sp>
        <p:nvSpPr>
          <p:cNvPr id="10" name="Content Placeholder 9"/>
          <p:cNvSpPr>
            <a:spLocks noGrp="1"/>
          </p:cNvSpPr>
          <p:nvPr>
            <p:ph idx="1"/>
          </p:nvPr>
        </p:nvSpPr>
        <p:spPr/>
        <p:txBody>
          <a:bodyPr/>
          <a:lstStyle/>
          <a:p>
            <a:r>
              <a:rPr lang="en-US" dirty="0" smtClean="0"/>
              <a:t>DIARY – written without the knowledge of how the story ends</a:t>
            </a:r>
          </a:p>
          <a:p>
            <a:endParaRPr lang="en-US" dirty="0" smtClean="0"/>
          </a:p>
          <a:p>
            <a:endParaRPr lang="en-US" dirty="0"/>
          </a:p>
          <a:p>
            <a:r>
              <a:rPr lang="en-US" dirty="0" smtClean="0"/>
              <a:t>MEMOIR – written knowing the ending; the experience has been processed and edited</a:t>
            </a:r>
            <a:endParaRPr lang="en-US" dirty="0"/>
          </a:p>
        </p:txBody>
      </p:sp>
    </p:spTree>
    <p:extLst>
      <p:ext uri="{BB962C8B-B14F-4D97-AF65-F5344CB8AC3E}">
        <p14:creationId xmlns:p14="http://schemas.microsoft.com/office/powerpoint/2010/main" val="16990238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6705600" cy="5262979"/>
          </a:xfrm>
          <a:prstGeom prst="rect">
            <a:avLst/>
          </a:prstGeom>
        </p:spPr>
        <p:txBody>
          <a:bodyPr wrap="square">
            <a:spAutoFit/>
          </a:bodyPr>
          <a:lstStyle/>
          <a:p>
            <a:pPr lvl="0"/>
            <a:endParaRPr lang="en-US" dirty="0" smtClean="0"/>
          </a:p>
          <a:p>
            <a:pPr lvl="0"/>
            <a:r>
              <a:rPr lang="en-US" dirty="0"/>
              <a:t>	</a:t>
            </a:r>
            <a:r>
              <a:rPr lang="en-US" dirty="0" smtClean="0"/>
              <a:t> </a:t>
            </a:r>
            <a:r>
              <a:rPr lang="en-US" sz="2800" dirty="0" smtClean="0"/>
              <a:t>GUIDELINES AND </a:t>
            </a:r>
            <a:r>
              <a:rPr lang="en-US" sz="2800" dirty="0" smtClean="0"/>
              <a:t>DIARIES</a:t>
            </a:r>
            <a:endParaRPr lang="en-US" sz="2800" dirty="0" smtClean="0"/>
          </a:p>
          <a:p>
            <a:pPr lvl="0"/>
            <a:endParaRPr lang="en-US" sz="2800" dirty="0"/>
          </a:p>
          <a:p>
            <a:pPr lvl="0"/>
            <a:endParaRPr lang="en-US" sz="2800" dirty="0"/>
          </a:p>
          <a:p>
            <a:pPr lvl="0"/>
            <a:r>
              <a:rPr lang="en-US" dirty="0" smtClean="0"/>
              <a:t>to see real people in the numbers of  the Holocaust </a:t>
            </a:r>
          </a:p>
          <a:p>
            <a:pPr lvl="0"/>
            <a:endParaRPr lang="en-US" dirty="0" smtClean="0"/>
          </a:p>
          <a:p>
            <a:r>
              <a:rPr lang="en-US" dirty="0"/>
              <a:t>to avoid romanticizing Holocaust </a:t>
            </a:r>
            <a:r>
              <a:rPr lang="en-US" dirty="0" smtClean="0"/>
              <a:t>history</a:t>
            </a:r>
          </a:p>
          <a:p>
            <a:endParaRPr lang="en-US" dirty="0" smtClean="0"/>
          </a:p>
          <a:p>
            <a:pPr lvl="0"/>
            <a:r>
              <a:rPr lang="en-US" dirty="0"/>
              <a:t>to examine perspectives of victims, perpetrators, rescuers and </a:t>
            </a:r>
            <a:r>
              <a:rPr lang="en-US" dirty="0" smtClean="0"/>
              <a:t>bystanders</a:t>
            </a:r>
          </a:p>
          <a:p>
            <a:pPr lvl="0"/>
            <a:endParaRPr lang="en-US" dirty="0" smtClean="0"/>
          </a:p>
          <a:p>
            <a:r>
              <a:rPr lang="en-US" dirty="0"/>
              <a:t>to contextualize parts of Holocaust </a:t>
            </a:r>
            <a:r>
              <a:rPr lang="en-US" dirty="0" smtClean="0"/>
              <a:t>history</a:t>
            </a:r>
          </a:p>
          <a:p>
            <a:endParaRPr lang="en-US" dirty="0"/>
          </a:p>
          <a:p>
            <a:pPr lvl="0"/>
            <a:r>
              <a:rPr lang="en-US" dirty="0" smtClean="0"/>
              <a:t>to avoid comparison of suffering and pain</a:t>
            </a:r>
            <a:endParaRPr lang="en-US" dirty="0"/>
          </a:p>
          <a:p>
            <a:endParaRPr lang="en-US" dirty="0" smtClean="0"/>
          </a:p>
          <a:p>
            <a:endParaRPr lang="en-US" dirty="0" smtClean="0"/>
          </a:p>
          <a:p>
            <a:pPr lvl="0"/>
            <a:endParaRPr lang="en-US" dirty="0"/>
          </a:p>
        </p:txBody>
      </p:sp>
    </p:spTree>
    <p:extLst>
      <p:ext uri="{BB962C8B-B14F-4D97-AF65-F5344CB8AC3E}">
        <p14:creationId xmlns:p14="http://schemas.microsoft.com/office/powerpoint/2010/main" val="18814225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1066800"/>
          </a:xfrm>
        </p:spPr>
        <p:txBody>
          <a:bodyPr/>
          <a:lstStyle/>
          <a:p>
            <a:r>
              <a:rPr lang="en-US" dirty="0" smtClean="0"/>
              <a:t>Salvaged Pages</a:t>
            </a:r>
            <a:endParaRPr lang="en-US" dirty="0"/>
          </a:p>
        </p:txBody>
      </p:sp>
      <p:sp>
        <p:nvSpPr>
          <p:cNvPr id="3" name="Content Placeholder 2"/>
          <p:cNvSpPr>
            <a:spLocks noGrp="1"/>
          </p:cNvSpPr>
          <p:nvPr>
            <p:ph idx="1"/>
          </p:nvPr>
        </p:nvSpPr>
        <p:spPr>
          <a:xfrm>
            <a:off x="457200" y="3200400"/>
            <a:ext cx="8229600" cy="3374136"/>
          </a:xfrm>
        </p:spPr>
        <p:txBody>
          <a:bodyPr>
            <a:normAutofit fontScale="70000" lnSpcReduction="20000"/>
          </a:bodyPr>
          <a:lstStyle/>
          <a:p>
            <a:pPr>
              <a:buNone/>
            </a:pPr>
            <a:r>
              <a:rPr lang="en-US" dirty="0" smtClean="0"/>
              <a:t>“These writings capture the experience of young people from the inside—not as the Nazis decreed it, not as observers witnessed it, not as historians made sense of it after events occurred.” (</a:t>
            </a:r>
            <a:r>
              <a:rPr lang="en-US" dirty="0" err="1" smtClean="0"/>
              <a:t>Zapruder</a:t>
            </a:r>
            <a:r>
              <a:rPr lang="en-US" dirty="0" smtClean="0"/>
              <a:t>)</a:t>
            </a:r>
          </a:p>
          <a:p>
            <a:r>
              <a:rPr lang="en-US" dirty="0" smtClean="0"/>
              <a:t>They wrote with:</a:t>
            </a:r>
          </a:p>
          <a:p>
            <a:pPr lvl="1"/>
            <a:r>
              <a:rPr lang="en-US" dirty="0" smtClean="0"/>
              <a:t>no knowledge of the outcome</a:t>
            </a:r>
          </a:p>
          <a:p>
            <a:r>
              <a:rPr lang="en-US" dirty="0" smtClean="0"/>
              <a:t>They observed and recorded</a:t>
            </a:r>
          </a:p>
          <a:p>
            <a:pPr lvl="2"/>
            <a:r>
              <a:rPr lang="en-US" dirty="0" smtClean="0"/>
              <a:t>What they eat and how they dealt with hunger</a:t>
            </a:r>
          </a:p>
          <a:p>
            <a:pPr lvl="2"/>
            <a:r>
              <a:rPr lang="en-US" dirty="0" smtClean="0"/>
              <a:t>How they communicated.</a:t>
            </a:r>
          </a:p>
          <a:p>
            <a:pPr lvl="2"/>
            <a:r>
              <a:rPr lang="en-US" dirty="0" smtClean="0"/>
              <a:t>How they dealt with loss of home and family.</a:t>
            </a:r>
          </a:p>
          <a:p>
            <a:pPr lvl="2"/>
            <a:r>
              <a:rPr lang="en-US" dirty="0" smtClean="0"/>
              <a:t>How they continued to hope for a better future.</a:t>
            </a:r>
            <a:endParaRPr lang="en-US" dirty="0"/>
          </a:p>
        </p:txBody>
      </p:sp>
      <p:pic>
        <p:nvPicPr>
          <p:cNvPr id="4" name="Content Placeholder 10" descr="diary.png"/>
          <p:cNvPicPr>
            <a:picLocks noChangeAspect="1"/>
          </p:cNvPicPr>
          <p:nvPr/>
        </p:nvPicPr>
        <p:blipFill>
          <a:blip r:embed="rId3" cstate="print"/>
          <a:stretch>
            <a:fillRect/>
          </a:stretch>
        </p:blipFill>
        <p:spPr>
          <a:xfrm>
            <a:off x="4876800" y="457200"/>
            <a:ext cx="4038600" cy="2691404"/>
          </a:xfrm>
          <a:prstGeom prst="rect">
            <a:avLst/>
          </a:prstGeom>
        </p:spPr>
      </p:pic>
    </p:spTree>
    <p:extLst>
      <p:ext uri="{BB962C8B-B14F-4D97-AF65-F5344CB8AC3E}">
        <p14:creationId xmlns:p14="http://schemas.microsoft.com/office/powerpoint/2010/main" val="33145430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715000" cy="5715000"/>
          </a:xfrm>
        </p:spPr>
        <p:txBody>
          <a:bodyPr>
            <a:normAutofit/>
          </a:bodyPr>
          <a:lstStyle/>
          <a:p>
            <a:r>
              <a:rPr lang="en-US" sz="3600" dirty="0" smtClean="0"/>
              <a:t>“</a:t>
            </a:r>
            <a:r>
              <a:rPr lang="en-US" sz="2400" dirty="0" smtClean="0"/>
              <a:t>Through these boys’ and girls’ writings we learn about the external realities of children’s wartime lives as well as their inner most thoughts and feelings.”  </a:t>
            </a:r>
            <a:br>
              <a:rPr lang="en-US" sz="2400" dirty="0" smtClean="0"/>
            </a:br>
            <a:r>
              <a:rPr lang="en-US" sz="2400" dirty="0"/>
              <a:t>	</a:t>
            </a:r>
            <a:r>
              <a:rPr lang="en-US" sz="2400" dirty="0" smtClean="0"/>
              <a:t>	Laurel Holliday</a:t>
            </a:r>
            <a:br>
              <a:rPr lang="en-US" sz="2400" dirty="0" smtClean="0"/>
            </a:br>
            <a:r>
              <a:rPr lang="en-US" sz="2400" dirty="0" smtClean="0"/>
              <a:t/>
            </a:r>
            <a:br>
              <a:rPr lang="en-US" sz="2400" dirty="0" smtClean="0"/>
            </a:br>
            <a:r>
              <a:rPr lang="en-US" sz="2400" dirty="0" smtClean="0"/>
              <a:t>	</a:t>
            </a:r>
            <a:r>
              <a:rPr lang="en-US" sz="2000" dirty="0" smtClean="0"/>
              <a:t>Grouped by age</a:t>
            </a:r>
            <a:br>
              <a:rPr lang="en-US" sz="2000" dirty="0" smtClean="0"/>
            </a:br>
            <a:r>
              <a:rPr lang="en-US" sz="2000" dirty="0" smtClean="0"/>
              <a:t/>
            </a:r>
            <a:br>
              <a:rPr lang="en-US" sz="2000" dirty="0" smtClean="0"/>
            </a:br>
            <a:r>
              <a:rPr lang="en-US" sz="2000" dirty="0" smtClean="0"/>
              <a:t>	Shorter selections</a:t>
            </a:r>
            <a:br>
              <a:rPr lang="en-US" sz="2000" dirty="0" smtClean="0"/>
            </a:br>
            <a:r>
              <a:rPr lang="en-US" sz="2000" dirty="0"/>
              <a:t>	</a:t>
            </a:r>
            <a:r>
              <a:rPr lang="en-US" sz="2000" dirty="0" smtClean="0"/>
              <a:t/>
            </a:r>
            <a:br>
              <a:rPr lang="en-US" sz="2000" dirty="0" smtClean="0"/>
            </a:br>
            <a:r>
              <a:rPr lang="en-US" sz="2000" dirty="0"/>
              <a:t>	</a:t>
            </a:r>
            <a:r>
              <a:rPr lang="en-US" sz="2000" dirty="0" smtClean="0"/>
              <a:t>Photos of some of the diarists</a:t>
            </a:r>
            <a:br>
              <a:rPr lang="en-US" sz="2000" dirty="0" smtClean="0"/>
            </a:br>
            <a:r>
              <a:rPr lang="en-US" sz="2000" dirty="0" smtClean="0"/>
              <a:t/>
            </a:r>
            <a:br>
              <a:rPr lang="en-US" sz="2000" dirty="0" smtClean="0"/>
            </a:br>
            <a:r>
              <a:rPr lang="en-US" sz="2000" dirty="0" smtClean="0"/>
              <a:t>	Map to show where </a:t>
            </a:r>
            <a:br>
              <a:rPr lang="en-US" sz="2000" dirty="0" smtClean="0"/>
            </a:br>
            <a:r>
              <a:rPr lang="en-US" sz="2000" dirty="0" smtClean="0"/>
              <a:t>		each diarist lived</a:t>
            </a:r>
            <a:br>
              <a:rPr lang="en-US" sz="2000" dirty="0" smtClean="0"/>
            </a:br>
            <a:endParaRPr lang="en-US" sz="2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48400" y="1828800"/>
            <a:ext cx="2490788" cy="3412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4887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915400" cy="2438400"/>
          </a:xfrm>
        </p:spPr>
        <p:txBody>
          <a:bodyPr>
            <a:normAutofit/>
          </a:bodyPr>
          <a:lstStyle/>
          <a:p>
            <a:pPr algn="ctr"/>
            <a:r>
              <a:rPr lang="en-US" sz="4000" dirty="0" smtClean="0"/>
              <a:t>USE THE STUDY OF DIARIES AS AN ANALYSIS OF DIFFERENT WARTIME EXPERIENCES</a:t>
            </a:r>
            <a:endParaRPr lang="en-US" sz="4000" dirty="0"/>
          </a:p>
        </p:txBody>
      </p:sp>
      <p:sp>
        <p:nvSpPr>
          <p:cNvPr id="3" name="Content Placeholder 2"/>
          <p:cNvSpPr>
            <a:spLocks noGrp="1"/>
          </p:cNvSpPr>
          <p:nvPr>
            <p:ph idx="1"/>
          </p:nvPr>
        </p:nvSpPr>
        <p:spPr>
          <a:xfrm>
            <a:off x="457200" y="2362200"/>
            <a:ext cx="7467600" cy="3763963"/>
          </a:xfrm>
        </p:spPr>
        <p:txBody>
          <a:bodyPr>
            <a:normAutofit fontScale="70000" lnSpcReduction="20000"/>
          </a:bodyPr>
          <a:lstStyle/>
          <a:p>
            <a:pPr marL="36576" indent="0">
              <a:buNone/>
            </a:pPr>
            <a:endParaRPr lang="en-US" dirty="0" smtClean="0"/>
          </a:p>
          <a:p>
            <a:pPr marL="36576" indent="0">
              <a:buNone/>
            </a:pPr>
            <a:r>
              <a:rPr lang="en-US" dirty="0" smtClean="0"/>
              <a:t>	</a:t>
            </a:r>
          </a:p>
          <a:p>
            <a:pPr marL="36576" indent="0">
              <a:buNone/>
            </a:pPr>
            <a:r>
              <a:rPr lang="en-US" dirty="0"/>
              <a:t>	</a:t>
            </a:r>
            <a:r>
              <a:rPr lang="en-US" sz="4600" dirty="0" smtClean="0"/>
              <a:t>exile</a:t>
            </a:r>
          </a:p>
          <a:p>
            <a:pPr marL="36576" indent="0">
              <a:buNone/>
            </a:pPr>
            <a:endParaRPr lang="en-US" sz="4600" dirty="0"/>
          </a:p>
          <a:p>
            <a:pPr marL="36576" indent="0">
              <a:buNone/>
            </a:pPr>
            <a:r>
              <a:rPr lang="en-US" sz="4600" dirty="0"/>
              <a:t>	</a:t>
            </a:r>
            <a:r>
              <a:rPr lang="en-US" sz="4600" dirty="0" smtClean="0"/>
              <a:t>hiding</a:t>
            </a:r>
          </a:p>
          <a:p>
            <a:pPr marL="36576" indent="0">
              <a:buNone/>
            </a:pPr>
            <a:endParaRPr lang="en-US" sz="4600" dirty="0" smtClean="0"/>
          </a:p>
          <a:p>
            <a:pPr marL="36576" indent="0">
              <a:buNone/>
            </a:pPr>
            <a:r>
              <a:rPr lang="en-US" sz="4600" dirty="0"/>
              <a:t>	ghetto life</a:t>
            </a:r>
          </a:p>
          <a:p>
            <a:pPr marL="36576" indent="0">
              <a:buNone/>
            </a:pPr>
            <a:endParaRPr lang="en-US" dirty="0" smtClean="0"/>
          </a:p>
          <a:p>
            <a:pPr marL="36576" indent="0">
              <a:buNone/>
            </a:pPr>
            <a:r>
              <a:rPr lang="en-US" dirty="0"/>
              <a:t>	</a:t>
            </a:r>
          </a:p>
        </p:txBody>
      </p:sp>
    </p:spTree>
    <p:extLst>
      <p:ext uri="{BB962C8B-B14F-4D97-AF65-F5344CB8AC3E}">
        <p14:creationId xmlns:p14="http://schemas.microsoft.com/office/powerpoint/2010/main" val="25342660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754</TotalTime>
  <Words>967</Words>
  <Application>Microsoft Macintosh PowerPoint</Application>
  <PresentationFormat>On-screen Show (4:3)</PresentationFormat>
  <Paragraphs>160</Paragraphs>
  <Slides>25</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Technic</vt:lpstr>
      <vt:lpstr>Document</vt:lpstr>
      <vt:lpstr>DIARIES IN HOLOCAUST STUDY Doane College October 25 -26, 2015</vt:lpstr>
      <vt:lpstr>PowerPoint Presentation</vt:lpstr>
      <vt:lpstr>KNOW YOUR STUDENTS</vt:lpstr>
      <vt:lpstr>HISTORICAL/EDUCATIONAL AXES</vt:lpstr>
      <vt:lpstr>DIARY VS. MEMOIR</vt:lpstr>
      <vt:lpstr>PowerPoint Presentation</vt:lpstr>
      <vt:lpstr>Salvaged Pages</vt:lpstr>
      <vt:lpstr>“Through these boys’ and girls’ writings we learn about the external realities of children’s wartime lives as well as their inner most thoughts and feelings.”     Laurel Holliday   Grouped by age   Shorter selections    Photos of some of the diarists   Map to show where    each diarist lived </vt:lpstr>
      <vt:lpstr>USE THE STUDY OF DIARIES AS AN ANALYSIS OF DIFFERENT WARTIME EXPERIENCES</vt:lpstr>
      <vt:lpstr>PowerPoint Presentation</vt:lpstr>
      <vt:lpstr>DIARISTS ARE NOT HISTORIANS</vt:lpstr>
      <vt:lpstr>TWO APPROACHES TO DIARIES</vt:lpstr>
      <vt:lpstr>APPROACH THROUGH “WORLDS”</vt:lpstr>
      <vt:lpstr>WHY WRITE?</vt:lpstr>
      <vt:lpstr>Study guide for I’m Still Here</vt:lpstr>
      <vt:lpstr>PowerPoint Presentation</vt:lpstr>
      <vt:lpstr>PowerPoint Presentation</vt:lpstr>
      <vt:lpstr>Enhancing diary study </vt:lpstr>
      <vt:lpstr>PowerPoint Presentation</vt:lpstr>
      <vt:lpstr>European Jewish Population 1933  </vt:lpstr>
      <vt:lpstr>GHETTOS IN OCCUPIED EUROPE</vt:lpstr>
      <vt:lpstr>PowerPoint Presentation</vt:lpstr>
      <vt:lpstr>Interactive Website at Yad Vashem</vt:lpstr>
      <vt:lpstr>Pre-war Photos</vt:lpstr>
      <vt:lpstr>GERDA WEISSMAN KLEIN ON ANTISEMITISM</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DIARIES IN HOLOCAUST STUDY</dc:title>
  <dc:creator>Donna Walter</dc:creator>
  <cp:lastModifiedBy>Donna Walter</cp:lastModifiedBy>
  <cp:revision>62</cp:revision>
  <dcterms:created xsi:type="dcterms:W3CDTF">2015-07-27T18:30:55Z</dcterms:created>
  <dcterms:modified xsi:type="dcterms:W3CDTF">2015-10-25T01:19:07Z</dcterms:modified>
</cp:coreProperties>
</file>